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396" r:id="rId4"/>
    <p:sldId id="259" r:id="rId5"/>
    <p:sldId id="365" r:id="rId6"/>
    <p:sldId id="264" r:id="rId7"/>
    <p:sldId id="399" r:id="rId8"/>
    <p:sldId id="366" r:id="rId9"/>
    <p:sldId id="258" r:id="rId10"/>
    <p:sldId id="397" r:id="rId11"/>
    <p:sldId id="382" r:id="rId12"/>
    <p:sldId id="260" r:id="rId13"/>
    <p:sldId id="261" r:id="rId14"/>
    <p:sldId id="262" r:id="rId15"/>
    <p:sldId id="265" r:id="rId16"/>
    <p:sldId id="380" r:id="rId17"/>
    <p:sldId id="268" r:id="rId18"/>
    <p:sldId id="361" r:id="rId19"/>
    <p:sldId id="267" r:id="rId20"/>
    <p:sldId id="402" r:id="rId21"/>
    <p:sldId id="368" r:id="rId22"/>
    <p:sldId id="280" r:id="rId23"/>
    <p:sldId id="370" r:id="rId24"/>
    <p:sldId id="269" r:id="rId25"/>
    <p:sldId id="400" r:id="rId26"/>
    <p:sldId id="353" r:id="rId27"/>
    <p:sldId id="369" r:id="rId28"/>
    <p:sldId id="270" r:id="rId29"/>
    <p:sldId id="373" r:id="rId30"/>
    <p:sldId id="354" r:id="rId31"/>
    <p:sldId id="371" r:id="rId32"/>
    <p:sldId id="355" r:id="rId33"/>
    <p:sldId id="391" r:id="rId34"/>
    <p:sldId id="386" r:id="rId35"/>
    <p:sldId id="281" r:id="rId36"/>
    <p:sldId id="283" r:id="rId37"/>
    <p:sldId id="285" r:id="rId38"/>
    <p:sldId id="363" r:id="rId39"/>
    <p:sldId id="389" r:id="rId40"/>
    <p:sldId id="381" r:id="rId41"/>
    <p:sldId id="394" r:id="rId42"/>
    <p:sldId id="364" r:id="rId43"/>
    <p:sldId id="357" r:id="rId44"/>
    <p:sldId id="358" r:id="rId45"/>
    <p:sldId id="392" r:id="rId46"/>
    <p:sldId id="387" r:id="rId47"/>
    <p:sldId id="388" r:id="rId48"/>
    <p:sldId id="360" r:id="rId49"/>
    <p:sldId id="359" r:id="rId50"/>
    <p:sldId id="277" r:id="rId51"/>
    <p:sldId id="379" r:id="rId52"/>
    <p:sldId id="362" r:id="rId53"/>
    <p:sldId id="367" r:id="rId54"/>
    <p:sldId id="374" r:id="rId55"/>
    <p:sldId id="383" r:id="rId56"/>
    <p:sldId id="384" r:id="rId57"/>
    <p:sldId id="385" r:id="rId58"/>
    <p:sldId id="356" r:id="rId59"/>
    <p:sldId id="372" r:id="rId60"/>
    <p:sldId id="401" r:id="rId61"/>
    <p:sldId id="266" r:id="rId62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257"/>
            <p14:sldId id="396"/>
            <p14:sldId id="259"/>
            <p14:sldId id="365"/>
            <p14:sldId id="264"/>
            <p14:sldId id="399"/>
            <p14:sldId id="366"/>
            <p14:sldId id="258"/>
            <p14:sldId id="397"/>
            <p14:sldId id="382"/>
            <p14:sldId id="260"/>
          </p14:sldIdLst>
        </p14:section>
        <p14:section name="Untitled Section" id="{4AEB3AA0-C9FD-4627-AEB4-024F9EE82CD0}">
          <p14:sldIdLst>
            <p14:sldId id="261"/>
            <p14:sldId id="262"/>
            <p14:sldId id="265"/>
            <p14:sldId id="380"/>
            <p14:sldId id="268"/>
            <p14:sldId id="361"/>
            <p14:sldId id="267"/>
            <p14:sldId id="402"/>
            <p14:sldId id="368"/>
            <p14:sldId id="280"/>
            <p14:sldId id="370"/>
          </p14:sldIdLst>
        </p14:section>
        <p14:section name="Untitled Section" id="{687BA674-6B14-4B0A-A9D4-0BC6E5C0C261}">
          <p14:sldIdLst>
            <p14:sldId id="269"/>
            <p14:sldId id="400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373"/>
            <p14:sldId id="354"/>
            <p14:sldId id="371"/>
            <p14:sldId id="355"/>
            <p14:sldId id="391"/>
            <p14:sldId id="386"/>
            <p14:sldId id="281"/>
            <p14:sldId id="283"/>
            <p14:sldId id="285"/>
            <p14:sldId id="363"/>
            <p14:sldId id="389"/>
            <p14:sldId id="381"/>
            <p14:sldId id="394"/>
            <p14:sldId id="364"/>
            <p14:sldId id="357"/>
            <p14:sldId id="358"/>
            <p14:sldId id="392"/>
            <p14:sldId id="387"/>
            <p14:sldId id="388"/>
            <p14:sldId id="360"/>
            <p14:sldId id="359"/>
            <p14:sldId id="277"/>
            <p14:sldId id="379"/>
            <p14:sldId id="362"/>
            <p14:sldId id="367"/>
            <p14:sldId id="374"/>
            <p14:sldId id="383"/>
            <p14:sldId id="384"/>
            <p14:sldId id="385"/>
            <p14:sldId id="356"/>
            <p14:sldId id="372"/>
            <p14:sldId id="40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1C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7688" autoAdjust="0"/>
  </p:normalViewPr>
  <p:slideViewPr>
    <p:cSldViewPr snapToGrid="0">
      <p:cViewPr varScale="1">
        <p:scale>
          <a:sx n="75" d="100"/>
          <a:sy n="75" d="100"/>
        </p:scale>
        <p:origin x="9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37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α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ε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≅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366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274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998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377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41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Nock, Richard, and Frank Nielsen. "Fitting the smallest enclosing Bregman ball."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Machine Learning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2005.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52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37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Legendre-type C</a:t>
            </a:r>
            <a:r>
              <a:rPr kumimoji="1" lang="en-US" altLang="ja-JP" sz="1200" baseline="30000" dirty="0"/>
              <a:t>3</a:t>
            </a:r>
            <a:r>
              <a:rPr kumimoji="1" lang="en-US" altLang="ja-JP" sz="1200" dirty="0"/>
              <a:t> strictly convex generator induces a dually flat space with a BD.</a:t>
            </a:r>
            <a:endParaRPr lang="en-US" altLang="ja-JP" sz="1200" dirty="0"/>
          </a:p>
          <a:p>
            <a:pPr marL="0" indent="0">
              <a:buNone/>
            </a:pPr>
            <a:r>
              <a:rPr kumimoji="1" lang="en-US" altLang="ja-JP" sz="1200" dirty="0"/>
              <a:t>When the generator is an integral from statistical models, </a:t>
            </a:r>
            <a:r>
              <a:rPr kumimoji="1" lang="en-US" altLang="ja-JP" sz="1200" b="1" dirty="0">
                <a:solidFill>
                  <a:schemeClr val="accent4"/>
                </a:solidFill>
              </a:rPr>
              <a:t>reconstruct a statistical divergence</a:t>
            </a:r>
            <a:r>
              <a:rPr kumimoji="1" lang="en-US" altLang="ja-JP" sz="1200" dirty="0"/>
              <a:t>: </a:t>
            </a:r>
          </a:p>
          <a:p>
            <a:pPr marL="0" indent="0">
              <a:buNone/>
            </a:pPr>
            <a:r>
              <a:rPr lang="en-US" altLang="ja-JP" sz="1200" dirty="0"/>
              <a:t>Reverse KLD from cumulants of exponential families, </a:t>
            </a:r>
            <a:r>
              <a:rPr kumimoji="1" lang="en-US" altLang="ja-JP" sz="1200" dirty="0"/>
              <a:t>KLD from negentropies of  mixture families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717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53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Very important: measures area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84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18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7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207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02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α → β,  Bregman chord divergences  → Bregman tangent divergences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82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2581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ja-JP" b="1" i="1" dirty="0">
                <a:solidFill>
                  <a:schemeClr val="accent5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Sur quelques généralisations des divergences de </a:t>
            </a:r>
            <a:r>
              <a:rPr lang="fr-FR" altLang="ja-JP" b="1" i="1" dirty="0" err="1">
                <a:solidFill>
                  <a:schemeClr val="accent5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Bregman</a:t>
            </a:r>
            <a:r>
              <a:rPr lang="en-US" altLang="ja-JP" b="1" i="1" dirty="0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:</a:t>
            </a:r>
          </a:p>
          <a:p>
            <a:endParaRPr lang="en-US" altLang="ja-JP" b="1" i="1" dirty="0">
              <a:solidFill>
                <a:schemeClr val="accent5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altLang="ja-JP" sz="5200" b="1" dirty="0" err="1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Convexité</a:t>
            </a:r>
            <a:r>
              <a:rPr lang="en-US" altLang="ja-JP" sz="5200" b="1" dirty="0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et </a:t>
            </a:r>
            <a:r>
              <a:rPr lang="en-US" altLang="ja-JP" sz="5200" b="1" dirty="0" err="1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géométrie</a:t>
            </a:r>
            <a:endParaRPr lang="en-US" altLang="ja-JP" sz="5200" b="1" dirty="0">
              <a:solidFill>
                <a:schemeClr val="accent5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1" y="6159730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5186933" y="5234908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 err="1"/>
              <a:t>GdR</a:t>
            </a:r>
            <a:r>
              <a:rPr kumimoji="1" lang="en-US" altLang="ja-JP" sz="2000" b="1" dirty="0"/>
              <a:t> IASIS</a:t>
            </a:r>
          </a:p>
          <a:p>
            <a:pPr algn="ctr"/>
            <a:r>
              <a:rPr kumimoji="1" lang="en-US" altLang="ja-JP" sz="2000" b="1" dirty="0"/>
              <a:t>5 Juillet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6" name="Picture 2" descr="Institut Henri Poincaré | Sorbonne Université| Sciences &amp; Ingénierie">
            <a:extLst>
              <a:ext uri="{FF2B5EF4-FFF2-40B4-BE49-F238E27FC236}">
                <a16:creationId xmlns:a16="http://schemas.microsoft.com/office/drawing/2014/main" id="{04BBCD09-F65B-D8D6-5D67-C399F392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312" y="5081470"/>
            <a:ext cx="3252438" cy="170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4B2F-35EB-CDEF-89D2-CD2A30A2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3" y="1825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Total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C398-FDE7-2804-81FE-A1619E6B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ADC89-5C25-C55C-0EE0-F79B1EF10F3C}"/>
              </a:ext>
            </a:extLst>
          </p:cNvPr>
          <p:cNvSpPr txBox="1"/>
          <p:nvPr/>
        </p:nvSpPr>
        <p:spPr>
          <a:xfrm>
            <a:off x="3880625" y="6488668"/>
            <a:ext cx="9004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Total Bregman Divergence and its Applications to Shape Retrieval, 2010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C56C4-5AEE-C431-6441-BD31601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2" y="1053384"/>
            <a:ext cx="8726642" cy="4027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B3219-0D0F-8603-23C2-9437FE1FA4D3}"/>
              </a:ext>
            </a:extLst>
          </p:cNvPr>
          <p:cNvSpPr txBox="1"/>
          <p:nvPr/>
        </p:nvSpPr>
        <p:spPr>
          <a:xfrm>
            <a:off x="124523" y="5081065"/>
            <a:ext cx="6106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tBD</a:t>
            </a:r>
            <a:r>
              <a:rPr kumimoji="1" lang="en-US" altLang="ja-JP" sz="2400" dirty="0"/>
              <a:t>: invariant to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tBD</a:t>
            </a:r>
            <a:r>
              <a:rPr lang="en-US" altLang="ja-JP" sz="2400" dirty="0"/>
              <a:t> yields robust clustering </a:t>
            </a:r>
            <a:r>
              <a:rPr lang="en-US" altLang="ja-JP" sz="2400" dirty="0" err="1"/>
              <a:t>wrt</a:t>
            </a:r>
            <a:r>
              <a:rPr lang="en-US" altLang="ja-JP" sz="2400" dirty="0"/>
              <a:t>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tBD</a:t>
            </a:r>
            <a:r>
              <a:rPr kumimoji="1" lang="en-US" altLang="ja-JP" sz="2400" dirty="0"/>
              <a:t> = conformal Bregman divergence</a:t>
            </a:r>
            <a:endParaRPr kumimoji="1" lang="ja-JP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DF0FAE-8AF9-B66A-1369-AE15E12B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03" y="216095"/>
            <a:ext cx="5128100" cy="943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A1B0DE-4787-6A22-A762-0E9F0663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25" y="4923259"/>
            <a:ext cx="5598727" cy="130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514B1-BB4E-F8EA-B78D-5B5026875E71}"/>
              </a:ext>
            </a:extLst>
          </p:cNvPr>
          <p:cNvSpPr txBox="1"/>
          <p:nvPr/>
        </p:nvSpPr>
        <p:spPr>
          <a:xfrm>
            <a:off x="9388423" y="2710276"/>
            <a:ext cx="2541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“total” by analogy to</a:t>
            </a:r>
          </a:p>
          <a:p>
            <a:r>
              <a:rPr lang="en-US" altLang="ja-JP" dirty="0"/>
              <a:t>total least squares vs</a:t>
            </a:r>
          </a:p>
          <a:p>
            <a:r>
              <a:rPr lang="en-US" altLang="ja-JP" dirty="0"/>
              <a:t>o</a:t>
            </a:r>
            <a:r>
              <a:rPr kumimoji="1" lang="en-US" altLang="ja-JP" dirty="0"/>
              <a:t>rdinary le</a:t>
            </a:r>
            <a:r>
              <a:rPr lang="en-US" altLang="ja-JP" dirty="0"/>
              <a:t>ast squares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772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5E2-2667-C2F6-E4F6-3ED7596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07" y="-77803"/>
            <a:ext cx="117533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Bregman-type divergences measuring convexity gaps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C51-F56E-4382-E8EA-709CD9C9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0E72-78FB-FF1F-4526-8AFF8845EFB8}"/>
              </a:ext>
            </a:extLst>
          </p:cNvPr>
          <p:cNvSpPr txBox="1"/>
          <p:nvPr/>
        </p:nvSpPr>
        <p:spPr>
          <a:xfrm>
            <a:off x="6932591" y="6486581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7576B-61E5-C237-BC1C-B0BEE83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41"/>
            <a:ext cx="6463857" cy="434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0200-03F3-C9E9-56E5-8E33AF6102EE}"/>
              </a:ext>
            </a:extLst>
          </p:cNvPr>
          <p:cNvSpPr txBox="1"/>
          <p:nvPr/>
        </p:nvSpPr>
        <p:spPr>
          <a:xfrm>
            <a:off x="219307" y="5686807"/>
            <a:ext cx="11883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When α → β,  Bregman chord divergences  →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tangent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C1ABB-B970-178F-E7F2-9EC07F9F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32" y="3352849"/>
            <a:ext cx="3652646" cy="22066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5F9FB1-E985-A46E-FF9B-530891256D12}"/>
              </a:ext>
            </a:extLst>
          </p:cNvPr>
          <p:cNvSpPr/>
          <p:nvPr/>
        </p:nvSpPr>
        <p:spPr>
          <a:xfrm>
            <a:off x="6458081" y="3608320"/>
            <a:ext cx="1510990" cy="104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/>
              <a:t>α → β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785-B5C4-8A0B-AC59-86A30713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3" y="919468"/>
            <a:ext cx="3804693" cy="2044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D344E-9229-E0D9-81CD-E60E9157B949}"/>
              </a:ext>
            </a:extLst>
          </p:cNvPr>
          <p:cNvSpPr txBox="1"/>
          <p:nvPr/>
        </p:nvSpPr>
        <p:spPr>
          <a:xfrm>
            <a:off x="9238787" y="4986181"/>
            <a:ext cx="6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α</a:t>
            </a:r>
            <a:endParaRPr lang="ja-JP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5A165-89A6-A5E7-0E4E-14A5742D7274}"/>
              </a:ext>
            </a:extLst>
          </p:cNvPr>
          <p:cNvSpPr txBox="1"/>
          <p:nvPr/>
        </p:nvSpPr>
        <p:spPr>
          <a:xfrm>
            <a:off x="1484534" y="4971978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No gradient 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</a:t>
            </a:r>
            <a:r>
              <a:rPr lang="en-US" altLang="ja-JP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required!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8CA75-935E-F597-BEE4-9558015FA8B0}"/>
              </a:ext>
            </a:extLst>
          </p:cNvPr>
          <p:cNvSpPr txBox="1"/>
          <p:nvPr/>
        </p:nvSpPr>
        <p:spPr>
          <a:xfrm>
            <a:off x="8839459" y="2846082"/>
            <a:ext cx="25506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gradient 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required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to calculate slopes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9E52F-D485-BA85-BB9C-6EDA37F24916}"/>
              </a:ext>
            </a:extLst>
          </p:cNvPr>
          <p:cNvSpPr txBox="1"/>
          <p:nvPr/>
        </p:nvSpPr>
        <p:spPr>
          <a:xfrm>
            <a:off x="1621440" y="888002"/>
            <a:ext cx="540382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Bregman chord divergences</a:t>
            </a:r>
          </a:p>
          <a:p>
            <a:r>
              <a:rPr kumimoji="1" lang="en-US" altLang="ja-JP" sz="2000" b="1" dirty="0"/>
              <a:t>Also called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Bregman secant divergences </a:t>
            </a:r>
            <a:endParaRPr lang="ja-JP" altLang="en-US" sz="2000" dirty="0"/>
          </a:p>
          <a:p>
            <a:r>
              <a:rPr kumimoji="1" lang="en-US" altLang="ja-JP" sz="1800" b="1" dirty="0">
                <a:solidFill>
                  <a:srgbClr val="FF0000"/>
                </a:solidFill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711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a </a:t>
            </a:r>
            <a:r>
              <a:rPr kumimoji="1" lang="en-US" altLang="ja-JP" b="1" u="sng" dirty="0">
                <a:solidFill>
                  <a:schemeClr val="accent5"/>
                </a:solidFill>
              </a:rPr>
              <a:t>pair of generators</a:t>
            </a:r>
            <a:endParaRPr kumimoji="1" lang="ja-JP" altLang="en-US" b="1" u="sng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188658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positive but not zero 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5597912" y="1631890"/>
            <a:ext cx="5573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G</a:t>
            </a:r>
            <a:r>
              <a:rPr kumimoji="1" lang="en-US" altLang="ja-JP" sz="2400" dirty="0"/>
              <a:t>enerator F</a:t>
            </a:r>
            <a:r>
              <a:rPr kumimoji="1" lang="en-US" altLang="ja-JP" sz="2400" baseline="-25000" dirty="0"/>
              <a:t>1</a:t>
            </a:r>
            <a:r>
              <a:rPr kumimoji="1" lang="en-US" altLang="ja-JP" sz="2400" dirty="0"/>
              <a:t>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majorizes</a:t>
            </a:r>
            <a:r>
              <a:rPr kumimoji="1" lang="en-US" altLang="ja-JP" sz="2400" dirty="0"/>
              <a:t> generator F</a:t>
            </a:r>
            <a:r>
              <a:rPr kumimoji="1" lang="en-US" altLang="ja-JP" sz="2400" baseline="-25000" dirty="0"/>
              <a:t>2</a:t>
            </a:r>
            <a:r>
              <a:rPr kumimoji="1" lang="en-US" altLang="ja-JP" sz="2400" dirty="0"/>
              <a:t>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      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    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1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)=log 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∫</a:t>
            </a:r>
            <a:r>
              <a:rPr lang="en-US" altLang="ja-JP" i="0" baseline="-25000" dirty="0">
                <a:effectLst/>
                <a:highlight>
                  <a:srgbClr val="00FFFF"/>
                </a:highlight>
              </a:rPr>
              <a:t>X1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exp(&lt;x,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 θ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&gt;) d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μ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(x) </a:t>
            </a:r>
            <a:endParaRPr lang="en-US" altLang="ja-JP" dirty="0">
              <a:highlight>
                <a:srgbClr val="00FFFF"/>
              </a:highlight>
            </a:endParaRPr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2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)=log 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∫</a:t>
            </a:r>
            <a:r>
              <a:rPr lang="en-US" altLang="ja-JP" i="0" baseline="-25000" dirty="0">
                <a:effectLst/>
                <a:highlight>
                  <a:srgbClr val="00FFFF"/>
                </a:highlight>
              </a:rPr>
              <a:t>X2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exp(&lt;x,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 θ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&gt;) d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μ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(x) </a:t>
            </a:r>
            <a:r>
              <a:rPr lang="ja-JP" altLang="en-US" sz="2800" b="0" i="0" dirty="0">
                <a:effectLst/>
                <a:highlight>
                  <a:srgbClr val="00FFFF"/>
                </a:highlight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1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</a:t>
            </a:r>
          </a:p>
          <a:p>
            <a:endParaRPr lang="en-US" altLang="ja-JP" dirty="0">
              <a:highlight>
                <a:srgbClr val="00FFFF"/>
              </a:highlight>
            </a:endParaRPr>
          </a:p>
          <a:p>
            <a:r>
              <a:rPr lang="en-US" altLang="ja-JP" dirty="0"/>
              <a:t>Then KL divergence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0873-BAA4-13EB-FC95-6A41D67C22A6}"/>
              </a:ext>
            </a:extLst>
          </p:cNvPr>
          <p:cNvSpPr txBox="1"/>
          <p:nvPr/>
        </p:nvSpPr>
        <p:spPr>
          <a:xfrm>
            <a:off x="4575345" y="4895722"/>
            <a:ext cx="375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/>
              <a:t>X</a:t>
            </a:r>
            <a:r>
              <a:rPr lang="en-US" altLang="ja-JP" sz="2800" b="1" baseline="-25000" dirty="0"/>
              <a:t>1 </a:t>
            </a:r>
            <a:r>
              <a:rPr lang="ja-JP" altLang="en-US" sz="2800" b="1" i="0" dirty="0">
                <a:effectLst/>
              </a:rPr>
              <a:t>⊆ </a:t>
            </a:r>
            <a:r>
              <a:rPr lang="en-US" altLang="ja-JP" sz="2800" b="1" dirty="0"/>
              <a:t>X</a:t>
            </a:r>
            <a:r>
              <a:rPr lang="en-US" altLang="ja-JP" sz="2800" b="1" baseline="-25000" dirty="0"/>
              <a:t>2 </a:t>
            </a:r>
            <a:r>
              <a:rPr lang="ja-JP" altLang="en-US" sz="2800" b="1" i="0" dirty="0">
                <a:effectLst/>
                <a:latin typeface="Google Sans"/>
              </a:rPr>
              <a:t>⇒  </a:t>
            </a:r>
            <a:r>
              <a:rPr lang="en-US" altLang="ja-JP" sz="2800" b="1" dirty="0"/>
              <a:t>F</a:t>
            </a:r>
            <a:r>
              <a:rPr lang="en-US" altLang="ja-JP" sz="2800" b="1" baseline="-25000" dirty="0"/>
              <a:t>2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2800" b="1" dirty="0"/>
              <a:t> F</a:t>
            </a:r>
            <a:r>
              <a:rPr lang="en-US" altLang="ja-JP" sz="2800" b="1" baseline="-25000" dirty="0"/>
              <a:t>1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668087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</a:t>
            </a:r>
            <a:r>
              <a:rPr kumimoji="1" lang="en-US" altLang="ja-JP" i="1" dirty="0">
                <a:solidFill>
                  <a:srgbClr val="00B0F0"/>
                </a:solidFill>
              </a:rPr>
              <a:t>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</a:t>
            </a:r>
            <a:r>
              <a:rPr lang="en-US" altLang="ja-JP" b="1" dirty="0">
                <a:solidFill>
                  <a:srgbClr val="FF0000"/>
                </a:solidFill>
              </a:rPr>
              <a:t>full support X prototypes</a:t>
            </a:r>
            <a:r>
              <a:rPr lang="en-US" altLang="ja-JP" dirty="0"/>
              <a:t>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“k-means” type 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 as an extension of Bregman k-means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Application of duo Bregman divergences: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Clustering distributions with different supports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948735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581645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651503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14" y="2389311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55" y="2353820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666221"/>
            <a:ext cx="1806581" cy="89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B80A-5FA5-7BF5-0C96-DDB7873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819" y="52964"/>
            <a:ext cx="1866061" cy="14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" y="18255"/>
            <a:ext cx="11685115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Ordinary and 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</a:t>
            </a:r>
            <a:r>
              <a:rPr kumimoji="1" lang="en-US" altLang="ja-JP" dirty="0" err="1"/>
              <a:t>iff</a:t>
            </a:r>
            <a:endParaRPr kumimoji="1" lang="en-US" altLang="ja-JP" dirty="0"/>
          </a:p>
          <a:p>
            <a:pPr marL="0" indent="0">
              <a:buNone/>
            </a:pP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1 ,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majorization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) </a:t>
            </a:r>
            <a:r>
              <a:rPr lang="ja-JP" altLang="en-US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) ⇔  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1</a:t>
            </a:r>
            <a:r>
              <a:rPr lang="en-US" altLang="ja-JP" baseline="30000" dirty="0">
                <a:highlight>
                  <a:srgbClr val="FFFF00"/>
                </a:highlight>
              </a:rPr>
              <a:t>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sz="2800" dirty="0">
                <a:highlight>
                  <a:srgbClr val="FFFF00"/>
                </a:highlight>
              </a:rPr>
              <a:t>) </a:t>
            </a:r>
            <a:r>
              <a:rPr lang="ja-JP" altLang="en-US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≤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2</a:t>
            </a:r>
            <a:r>
              <a:rPr lang="en-US" altLang="ja-JP" dirty="0">
                <a:highlight>
                  <a:srgbClr val="FFFF00"/>
                </a:highlight>
              </a:rPr>
              <a:t>*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0" y="5710618"/>
            <a:ext cx="8039100" cy="102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C12547-B972-CD76-C257-2D4EB0F59BDF}"/>
              </a:ext>
            </a:extLst>
          </p:cNvPr>
          <p:cNvSpPr/>
          <p:nvPr/>
        </p:nvSpPr>
        <p:spPr>
          <a:xfrm>
            <a:off x="4282068" y="3166946"/>
            <a:ext cx="2843561" cy="3568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283B4-2A1D-4828-A8B9-6DA0B4B8AC70}"/>
              </a:ext>
            </a:extLst>
          </p:cNvPr>
          <p:cNvSpPr txBox="1"/>
          <p:nvPr/>
        </p:nvSpPr>
        <p:spPr>
          <a:xfrm>
            <a:off x="9235549" y="628708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Larger than ordinary YFD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1082925" y="1308082"/>
            <a:ext cx="11200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two functions</a:t>
            </a:r>
            <a:r>
              <a:rPr kumimoji="1" lang="en-US" altLang="ja-JP" sz="2800" dirty="0"/>
              <a:t>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 function: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</a:t>
            </a:r>
            <a:r>
              <a:rPr kumimoji="1" lang="en-US" altLang="ja-JP" sz="2800" i="1" dirty="0"/>
              <a:t>interplay of two dualities in information geometry</a:t>
            </a:r>
            <a:r>
              <a:rPr kumimoji="1" lang="en-US" altLang="ja-JP" sz="2800" dirty="0"/>
              <a:t>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279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bi-duality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842774" y="5102251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162050" y="5722407"/>
            <a:ext cx="121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Functional divergences on densities  as pointwise scalar BD can</a:t>
            </a:r>
          </a:p>
          <a:p>
            <a:pPr algn="ctr"/>
            <a:r>
              <a:rPr kumimoji="1" lang="en-US" altLang="ja-JP" sz="2400" dirty="0"/>
              <a:t>use general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2050" name="Picture 2" descr="attention clipart">
            <a:extLst>
              <a:ext uri="{FF2B5EF4-FFF2-40B4-BE49-F238E27FC236}">
                <a16:creationId xmlns:a16="http://schemas.microsoft.com/office/drawing/2014/main" id="{84572A11-65A9-09AD-E3DD-CB9E4FE4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" y="1591731"/>
            <a:ext cx="852436" cy="71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Information geometry of 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548" y="1423047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47" y="1906437"/>
            <a:ext cx="5872299" cy="3846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428949" y="5935492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CE022-C23D-6605-CF22-098C895E2FCF}"/>
              </a:ext>
            </a:extLst>
          </p:cNvPr>
          <p:cNvSpPr txBox="1"/>
          <p:nvPr/>
        </p:nvSpPr>
        <p:spPr>
          <a:xfrm>
            <a:off x="0" y="1304537"/>
            <a:ext cx="780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geodesic is defined with respect to a connection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 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251"/>
            <a:ext cx="1204064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normal pdfs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0" y="6182641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1009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divergence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431504" y="2137052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/>
              <a:t>Natural parameters</a:t>
            </a:r>
            <a:r>
              <a:rPr kumimoji="1" lang="en-US" altLang="ja-JP" sz="2400" b="1" dirty="0"/>
              <a:t>: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Cumulant function</a:t>
            </a:r>
            <a:r>
              <a:rPr kumimoji="1" lang="en-US" altLang="ja-JP" sz="2400" b="1" dirty="0"/>
              <a:t>, convex:</a:t>
            </a:r>
            <a:endParaRPr kumimoji="1" lang="ja-JP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912008" y="5061964"/>
            <a:ext cx="213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e-geodesic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70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m-geodesic </a:t>
            </a:r>
            <a:r>
              <a:rPr kumimoji="1" lang="en-US" altLang="ja-JP" sz="2400" dirty="0"/>
              <a:t>(beware: not mixture of Gaussians)</a:t>
            </a:r>
            <a:endParaRPr kumimoji="1"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42CD9-B5DD-0276-ED79-8F7756C8E124}"/>
              </a:ext>
            </a:extLst>
          </p:cNvPr>
          <p:cNvSpPr txBox="1"/>
          <p:nvPr/>
        </p:nvSpPr>
        <p:spPr>
          <a:xfrm>
            <a:off x="6911952" y="647791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Geometric Jensen-Shannon divergence, 2019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36362-ABA7-B391-D916-47FF72E38883}"/>
              </a:ext>
            </a:extLst>
          </p:cNvPr>
          <p:cNvSpPr txBox="1"/>
          <p:nvPr/>
        </p:nvSpPr>
        <p:spPr>
          <a:xfrm>
            <a:off x="2295507" y="290250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Fisher-Rao geodesic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1" y="-26896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	contrast functions on product manifolds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59" y="1199599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2695520"/>
            <a:ext cx="6335573" cy="29814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164359" y="5789558"/>
            <a:ext cx="11890109" cy="10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pairs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divergences. Bregman divergences = canonical divergences of dually flat spaces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2034646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2087460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562438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205114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089646" y="3935259"/>
            <a:ext cx="496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Divergence =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Contrast function on product manifold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268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with 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. p.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11879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FF0000"/>
                </a:solidFill>
              </a:rPr>
              <a:t>Unify</a:t>
            </a:r>
            <a:r>
              <a:rPr lang="en-US" altLang="ja-JP" sz="2400" dirty="0"/>
              <a:t>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</a:p>
          <a:p>
            <a:r>
              <a:rPr lang="en-US" altLang="ja-JP" sz="2400" dirty="0"/>
              <a:t>F</a:t>
            </a:r>
            <a:r>
              <a:rPr lang="en-US" altLang="ja-JP" sz="2400" baseline="-25000" dirty="0"/>
              <a:t>KL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</a:t>
            </a:r>
            <a:r>
              <a:rPr lang="en-US" altLang="ja-JP" sz="2400" baseline="-25000" dirty="0"/>
              <a:t>IS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000" i="0" dirty="0">
                <a:effectLst/>
              </a:rPr>
              <a:t>Euclidean L22, KLD, ISD all belong to </a:t>
            </a:r>
            <a:r>
              <a:rPr lang="en-US" altLang="ja-JP" sz="2400" i="0" dirty="0">
                <a:effectLst/>
              </a:rPr>
              <a:t>a single parametric family 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712" y="3983235"/>
            <a:ext cx="537988" cy="53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232" y="4538234"/>
            <a:ext cx="588468" cy="4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34" y="3479289"/>
            <a:ext cx="480858" cy="48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5901351" y="3582335"/>
            <a:ext cx="3916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BDs are popular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geometry,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information theory,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signal/sound processing 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8357-572A-5930-16E4-03669D1F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034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Non-unique reconstruction of dual potential functions/Bregman divergences from a dually flat space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3FDE-25EE-6E2A-EC43-A93FECEE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76" y="1588349"/>
            <a:ext cx="11753387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Bregman divergence B</a:t>
            </a:r>
            <a:r>
              <a:rPr kumimoji="1" lang="en-US" altLang="ja-JP" sz="2400" baseline="-25000" dirty="0"/>
              <a:t>F</a:t>
            </a:r>
            <a:r>
              <a:rPr kumimoji="1" lang="en-US" altLang="ja-JP" sz="2400" dirty="0"/>
              <a:t> yields a unique dually flat space with a dually flat divergence D</a:t>
            </a:r>
            <a:r>
              <a:rPr kumimoji="1" lang="el-GR" altLang="ja-JP" sz="2400" baseline="-25000" dirty="0"/>
              <a:t>∇</a:t>
            </a:r>
            <a:r>
              <a:rPr kumimoji="1" lang="en-US" altLang="ja-JP" sz="2400" baseline="-25000" dirty="0"/>
              <a:t>,</a:t>
            </a:r>
            <a:r>
              <a:rPr kumimoji="1" lang="el-GR" altLang="ja-JP" sz="2400" baseline="-25000" dirty="0"/>
              <a:t>∇</a:t>
            </a:r>
            <a:r>
              <a:rPr kumimoji="1" lang="en-US" altLang="ja-JP" sz="2400" baseline="-25000" dirty="0"/>
              <a:t>*</a:t>
            </a:r>
            <a:r>
              <a:rPr lang="ja-JP" altLang="en-US" sz="2400" dirty="0"/>
              <a:t> </a:t>
            </a:r>
            <a:r>
              <a:rPr kumimoji="1" lang="en-US" altLang="ja-JP" sz="2400" dirty="0"/>
              <a:t>, </a:t>
            </a:r>
            <a:r>
              <a:rPr kumimoji="1" lang="en-US" altLang="ja-JP" sz="2400" dirty="0">
                <a:highlight>
                  <a:srgbClr val="FFFF00"/>
                </a:highlight>
              </a:rPr>
              <a:t>but not the converse</a:t>
            </a:r>
            <a:r>
              <a:rPr kumimoji="1" lang="en-US" altLang="ja-JP" sz="2400" dirty="0"/>
              <a:t>: A DFS yields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class</a:t>
            </a:r>
            <a:r>
              <a:rPr kumimoji="1" lang="en-US" altLang="ja-JP" sz="2400" dirty="0"/>
              <a:t> of Legendre-type Bregman divergences (modulo affine transformations):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A441-075B-7FAA-C9A8-C50CB63A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B3669-624C-BE27-311E-FDC5559D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07" y="5858276"/>
            <a:ext cx="7229475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0D6D3-BEE1-11AE-4743-CD9E466F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9" y="2867909"/>
            <a:ext cx="4943475" cy="60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D58A6-39EB-401F-1105-681BDD648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521" y="2828925"/>
            <a:ext cx="5600700" cy="60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846802-938D-ED8F-EF6D-C1D7F410D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21" y="3830897"/>
            <a:ext cx="6172200" cy="962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1DD8F0-F37D-2D4F-FC0F-B4828E3C4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134" y="4026543"/>
            <a:ext cx="4895722" cy="638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67351-A6DE-043B-5AB7-8A348E51C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440" y="4962375"/>
            <a:ext cx="4505325" cy="876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60B343-64C6-FD5D-B588-AAEA819F8E35}"/>
              </a:ext>
            </a:extLst>
          </p:cNvPr>
          <p:cNvSpPr txBox="1"/>
          <p:nvPr/>
        </p:nvSpPr>
        <p:spPr>
          <a:xfrm>
            <a:off x="6024829" y="5202516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with</a:t>
            </a:r>
            <a:endParaRPr kumimoji="1" lang="ja-JP" alt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8C72B0-03D4-204E-B609-5D9F39185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6970" y="5122470"/>
            <a:ext cx="2486025" cy="638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525128-CEBD-26D2-CCDE-81AE448A7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165" y="3399254"/>
            <a:ext cx="9867900" cy="504825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6C6C487-92EC-6FA6-01B4-0F6B83A1FCD6}"/>
              </a:ext>
            </a:extLst>
          </p:cNvPr>
          <p:cNvSpPr/>
          <p:nvPr/>
        </p:nvSpPr>
        <p:spPr>
          <a:xfrm>
            <a:off x="5627765" y="2997357"/>
            <a:ext cx="650726" cy="39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74843C2-C8C6-3089-9616-5BE741F09521}"/>
              </a:ext>
            </a:extLst>
          </p:cNvPr>
          <p:cNvSpPr/>
          <p:nvPr/>
        </p:nvSpPr>
        <p:spPr>
          <a:xfrm>
            <a:off x="6471425" y="4114809"/>
            <a:ext cx="650726" cy="39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E65D4-1B9F-EFE1-E543-1D1F6220A1B0}"/>
              </a:ext>
            </a:extLst>
          </p:cNvPr>
          <p:cNvSpPr txBox="1"/>
          <p:nvPr/>
        </p:nvSpPr>
        <p:spPr>
          <a:xfrm>
            <a:off x="9676132" y="4646477"/>
            <a:ext cx="25158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0" i="0" dirty="0">
                <a:solidFill>
                  <a:schemeClr val="accent6"/>
                </a:solidFill>
                <a:effectLst/>
                <a:latin typeface="Helvetica Neue"/>
              </a:rPr>
              <a:t>Affine Legendre</a:t>
            </a:r>
          </a:p>
          <a:p>
            <a:pPr algn="ctr"/>
            <a:r>
              <a:rPr lang="en-US" altLang="ja-JP" sz="2400" dirty="0">
                <a:solidFill>
                  <a:schemeClr val="accent6"/>
                </a:solidFill>
                <a:latin typeface="Helvetica Neue"/>
              </a:rPr>
              <a:t>Invariance</a:t>
            </a:r>
          </a:p>
          <a:p>
            <a:pPr algn="ctr"/>
            <a:r>
              <a:rPr lang="en-US" altLang="ja-JP" sz="2400" dirty="0">
                <a:solidFill>
                  <a:schemeClr val="accent6"/>
                </a:solidFill>
                <a:latin typeface="Helvetica Neue"/>
              </a:rPr>
              <a:t>+</a:t>
            </a:r>
          </a:p>
          <a:p>
            <a:pPr algn="ctr"/>
            <a:r>
              <a:rPr lang="en-US" altLang="ja-JP" sz="2400" dirty="0">
                <a:solidFill>
                  <a:schemeClr val="accent6"/>
                </a:solidFill>
                <a:latin typeface="Helvetica Neue"/>
              </a:rPr>
              <a:t>Divergence unit</a:t>
            </a:r>
          </a:p>
          <a:p>
            <a:endParaRPr lang="en-US" altLang="ja-JP" b="0" i="0" dirty="0">
              <a:solidFill>
                <a:schemeClr val="accent6"/>
              </a:solidFill>
              <a:effectLst/>
              <a:latin typeface="Helvetica Neue"/>
            </a:endParaRPr>
          </a:p>
          <a:p>
            <a:pPr algn="ctr"/>
            <a:r>
              <a:rPr lang="en-US" altLang="ja-JP" b="0" i="0" dirty="0">
                <a:solidFill>
                  <a:schemeClr val="accent6"/>
                </a:solidFill>
                <a:effectLst/>
                <a:latin typeface="Helvetica Neue"/>
              </a:rPr>
              <a:t>2301.10980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1D13D0-8CFA-D0ED-CA5C-20AAC4237FC2}"/>
              </a:ext>
            </a:extLst>
          </p:cNvPr>
          <p:cNvSpPr/>
          <p:nvPr/>
        </p:nvSpPr>
        <p:spPr>
          <a:xfrm>
            <a:off x="1113218" y="5834229"/>
            <a:ext cx="7430545" cy="901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206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3" y="-128853"/>
            <a:ext cx="115757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d-variate normal pdfs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8" y="1037719"/>
            <a:ext cx="1114359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/>
              <a:t>When d&gt;1, some sectional curvatures of (</a:t>
            </a:r>
            <a:r>
              <a:rPr kumimoji="1" lang="en-US" altLang="ja-JP" sz="2400" dirty="0" err="1"/>
              <a:t>M,g</a:t>
            </a:r>
            <a:r>
              <a:rPr kumimoji="1" lang="en-US" altLang="ja-JP" sz="2400" baseline="-25000" dirty="0" err="1"/>
              <a:t>Fisher</a:t>
            </a:r>
            <a:r>
              <a:rPr kumimoji="1" lang="en-US" altLang="ja-JP" sz="2400" dirty="0"/>
              <a:t>) are positive,</a:t>
            </a:r>
          </a:p>
          <a:p>
            <a:pPr marL="0" indent="0">
              <a:buNone/>
            </a:pPr>
            <a:r>
              <a:rPr lang="en-US" altLang="ja-JP" sz="2400" dirty="0"/>
              <a:t>MVN Fisher-Rao manifold is </a:t>
            </a:r>
            <a:r>
              <a:rPr lang="en-US" altLang="ja-JP" sz="2400" u="sng" dirty="0"/>
              <a:t>not</a:t>
            </a:r>
            <a:r>
              <a:rPr lang="en-US" altLang="ja-JP" sz="2400" dirty="0"/>
              <a:t> Hadamard manifold. </a:t>
            </a:r>
          </a:p>
          <a:p>
            <a:pPr marL="0" indent="0">
              <a:buNone/>
            </a:pPr>
            <a:r>
              <a:rPr lang="en-US" altLang="ja-JP" sz="2400" dirty="0"/>
              <a:t>… But centered normal submanifold is Hadamard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46" y="2741236"/>
            <a:ext cx="4264574" cy="202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7" y="4993291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360128" y="4746399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Geodesic in closed form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5B062-321E-C754-B6D0-F57B1C72B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271" y="847334"/>
            <a:ext cx="2492326" cy="929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806DD-40D4-4C41-E732-DAD1AEFD1BB9}"/>
              </a:ext>
            </a:extLst>
          </p:cNvPr>
          <p:cNvSpPr txBox="1"/>
          <p:nvPr/>
        </p:nvSpPr>
        <p:spPr>
          <a:xfrm>
            <a:off x="8354291" y="2196827"/>
            <a:ext cx="596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14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14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1400" b="1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4706-151B-5AAE-1933-9D9F61C61449}"/>
              </a:ext>
            </a:extLst>
          </p:cNvPr>
          <p:cNvSpPr txBox="1"/>
          <p:nvPr/>
        </p:nvSpPr>
        <p:spPr>
          <a:xfrm>
            <a:off x="8387746" y="2472356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-geodesic (e-geodesic)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CE9F-80D7-57A5-4B9F-3E2B075A5AB3}"/>
              </a:ext>
            </a:extLst>
          </p:cNvPr>
          <p:cNvSpPr txBox="1"/>
          <p:nvPr/>
        </p:nvSpPr>
        <p:spPr>
          <a:xfrm>
            <a:off x="8426234" y="1859473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1400" b="1" dirty="0">
                <a:solidFill>
                  <a:srgbClr val="0070C0"/>
                </a:solidFill>
              </a:rPr>
              <a:t>*-geodesic (m-geodesic)</a:t>
            </a:r>
            <a:endParaRPr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6807-6E95-B858-C98A-1C02C1A1A575}"/>
              </a:ext>
            </a:extLst>
          </p:cNvPr>
          <p:cNvSpPr txBox="1"/>
          <p:nvPr/>
        </p:nvSpPr>
        <p:spPr>
          <a:xfrm>
            <a:off x="9485420" y="2948450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Embed in SPD</a:t>
            </a:r>
          </a:p>
          <a:p>
            <a:r>
              <a:rPr lang="en-US" altLang="ja-JP" sz="2400" dirty="0"/>
              <a:t>of dimension</a:t>
            </a:r>
          </a:p>
          <a:p>
            <a:r>
              <a:rPr kumimoji="1" lang="en-US" altLang="ja-JP" sz="2400" b="1" dirty="0">
                <a:solidFill>
                  <a:srgbClr val="FFFF00"/>
                </a:solidFill>
              </a:rPr>
              <a:t>2d+1</a:t>
            </a:r>
            <a:r>
              <a:rPr kumimoji="1" lang="en-US" altLang="ja-JP" sz="2400" dirty="0"/>
              <a:t>, submersion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78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Arithmetic Harmonic Mean 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Sequences with A</a:t>
            </a:r>
            <a:r>
              <a:rPr lang="en-US" sz="2400" baseline="-25000" dirty="0"/>
              <a:t>0</a:t>
            </a:r>
            <a:r>
              <a:rPr lang="en-US" sz="2400" dirty="0"/>
              <a:t>=X &amp;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765760" y="1619452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37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597045" y="6366141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three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5518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2099"/>
            <a:ext cx="12192000" cy="531861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DFS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</a:t>
            </a:r>
          </a:p>
          <a:p>
            <a:endParaRPr kumimoji="1"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Duality in information geometry</a:t>
            </a:r>
            <a:r>
              <a:rPr lang="en-US" altLang="ja-JP" sz="2800" dirty="0"/>
              <a:t>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</a:t>
            </a:r>
            <a:r>
              <a:rPr lang="en-US" altLang="ja-JP" sz="2800" dirty="0">
                <a:solidFill>
                  <a:srgbClr val="FF66FF"/>
                </a:solidFill>
              </a:rPr>
              <a:t>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u="sng" dirty="0"/>
              <a:t>Example of convex functions from statistical models</a:t>
            </a:r>
            <a:r>
              <a:rPr lang="en-US" altLang="ja-JP" dirty="0"/>
              <a:t>:</a:t>
            </a:r>
          </a:p>
          <a:p>
            <a:r>
              <a:rPr lang="en-US" altLang="ja-JP" dirty="0"/>
              <a:t>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functions </a:t>
            </a:r>
            <a:r>
              <a:rPr lang="en-US" altLang="ja-JP" dirty="0"/>
              <a:t>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</a:t>
            </a:r>
            <a:r>
              <a:rPr lang="en-US" altLang="ja-JP" b="1" dirty="0">
                <a:solidFill>
                  <a:srgbClr val="FF0000"/>
                </a:solidFill>
              </a:rPr>
              <a:t>partition functions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33B4-19C8-6195-6EC9-177DE1B96D27}"/>
              </a:ext>
            </a:extLst>
          </p:cNvPr>
          <p:cNvSpPr txBox="1"/>
          <p:nvPr/>
        </p:nvSpPr>
        <p:spPr>
          <a:xfrm>
            <a:off x="3077004" y="6216825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D475-79EF-D254-0D5C-30F0BCA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49" y="2773383"/>
            <a:ext cx="2737182" cy="1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D036-0DC2-DE77-2107-11D02721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7" y="125459"/>
            <a:ext cx="11968223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Answer:  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Kullback-Leibler</a:t>
            </a:r>
            <a:r>
              <a:rPr kumimoji="1" lang="en-US" altLang="ja-JP" b="1" dirty="0">
                <a:solidFill>
                  <a:schemeClr val="accent5"/>
                </a:solidFill>
              </a:rPr>
              <a:t> divergence between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non-normalized exponential family densities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A169-B34F-AFA9-15EB-E5EE4D06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4" y="1451022"/>
            <a:ext cx="12072395" cy="545409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</a:t>
            </a:r>
            <a:r>
              <a:rPr kumimoji="1" lang="en-US" altLang="ja-JP" b="1" dirty="0"/>
              <a:t>two </a:t>
            </a:r>
            <a:r>
              <a:rPr kumimoji="1" lang="en-US" altLang="ja-JP" b="1" i="1" dirty="0"/>
              <a:t>positive</a:t>
            </a:r>
            <a:r>
              <a:rPr kumimoji="1" lang="en-US" altLang="ja-JP" b="1" dirty="0"/>
              <a:t> measures</a:t>
            </a:r>
            <a:r>
              <a:rPr kumimoji="1" lang="en-US" altLang="ja-JP" dirty="0"/>
              <a:t>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baseline="30000" dirty="0"/>
              <a:t>+</a:t>
            </a:r>
            <a:r>
              <a:rPr lang="en-US" altLang="ja-JP" b="1" dirty="0"/>
              <a:t>[p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∫ 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{ 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 log (p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(x)/p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Exponential family density:</a:t>
            </a:r>
          </a:p>
          <a:p>
            <a:pPr lvl="1"/>
            <a:r>
              <a:rPr lang="en-US" altLang="ja-JP" dirty="0"/>
              <a:t>Normalized: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lvl="1"/>
            <a:r>
              <a:rPr lang="en-US" altLang="ja-JP" i="0" dirty="0">
                <a:effectLst/>
              </a:rPr>
              <a:t>Vs non-normalized: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</a:p>
          <a:p>
            <a:r>
              <a:rPr lang="en-US" altLang="ja-JP" dirty="0"/>
              <a:t> Hence,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)=</a:t>
            </a:r>
            <a:r>
              <a:rPr lang="en-US" altLang="ja-JP" i="0" dirty="0">
                <a:effectLst/>
              </a:rPr>
              <a:t>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)/Z(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with </a:t>
            </a:r>
            <a:r>
              <a:rPr lang="en-US" altLang="ja-JP" b="1" dirty="0">
                <a:solidFill>
                  <a:srgbClr val="FF0000"/>
                </a:solidFill>
              </a:rPr>
              <a:t>partition function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)=exp(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</a:t>
            </a:r>
            <a:r>
              <a:rPr lang="en-US" altLang="ja-JP" dirty="0"/>
              <a:t>) and  cumulant function 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)=log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F is convex </a:t>
            </a:r>
            <a:r>
              <a:rPr lang="en-US" altLang="ja-JP" dirty="0"/>
              <a:t>and </a:t>
            </a:r>
            <a:r>
              <a:rPr lang="en-US" altLang="ja-JP" b="1" dirty="0">
                <a:solidFill>
                  <a:srgbClr val="FF0000"/>
                </a:solidFill>
              </a:rPr>
              <a:t>Z is log-convex</a:t>
            </a:r>
            <a:r>
              <a:rPr lang="en-US" altLang="ja-JP" dirty="0"/>
              <a:t> and </a:t>
            </a:r>
            <a:r>
              <a:rPr lang="en-US" altLang="ja-JP" b="1" dirty="0">
                <a:solidFill>
                  <a:srgbClr val="FF0000"/>
                </a:solidFill>
              </a:rPr>
              <a:t>log-convex functions are convex functions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Widely used in ML : KLD between 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F:</a:t>
            </a:r>
          </a:p>
          <a:p>
            <a:pPr marL="0" indent="0">
              <a:buNone/>
            </a:pPr>
            <a:r>
              <a:rPr lang="en-US" altLang="ja-JP" b="1" dirty="0"/>
              <a:t>                             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 B</a:t>
            </a:r>
            <a:r>
              <a:rPr lang="en-US" altLang="ja-JP" b="1" baseline="-25000" dirty="0"/>
              <a:t>F</a:t>
            </a:r>
            <a:r>
              <a:rPr lang="en-US" altLang="ja-JP" baseline="30000" dirty="0">
                <a:solidFill>
                  <a:srgbClr val="FF66FF"/>
                </a:solidFill>
              </a:rPr>
              <a:t>*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] 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i="0" baseline="-25000" dirty="0">
                <a:effectLst/>
              </a:rPr>
              <a:t>2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i="0" baseline="-25000" dirty="0">
                <a:effectLst/>
              </a:rPr>
              <a:t>1</a:t>
            </a:r>
            <a:r>
              <a:rPr lang="en-US" altLang="ja-JP" b="1" dirty="0"/>
              <a:t>]</a:t>
            </a:r>
            <a:endParaRPr lang="en-US" altLang="ja-JP" dirty="0"/>
          </a:p>
          <a:p>
            <a:r>
              <a:rPr lang="en-US" altLang="ja-JP" dirty="0"/>
              <a:t>New: KLD between non-normalized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Z:</a:t>
            </a:r>
          </a:p>
          <a:p>
            <a:pPr marL="0" indent="0" algn="ctr">
              <a:buNone/>
            </a:pP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(x):p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(x)]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aseline="300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 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66F1-F6C4-849C-5C28-0E0F6A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DCAC-E74B-C06A-BFAC-3BCF3A50AA63}"/>
              </a:ext>
            </a:extLst>
          </p:cNvPr>
          <p:cNvSpPr txBox="1"/>
          <p:nvPr/>
        </p:nvSpPr>
        <p:spPr>
          <a:xfrm>
            <a:off x="10244892" y="6488668"/>
            <a:ext cx="15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2312.12849</a:t>
            </a:r>
          </a:p>
        </p:txBody>
      </p:sp>
      <p:pic>
        <p:nvPicPr>
          <p:cNvPr id="2050" name="Picture 2" descr="Brand New New Icon, HD Png Download , Transparent Png Image - PNGitem">
            <a:extLst>
              <a:ext uri="{FF2B5EF4-FFF2-40B4-BE49-F238E27FC236}">
                <a16:creationId xmlns:a16="http://schemas.microsoft.com/office/drawing/2014/main" id="{67876D3D-481E-3D07-B442-B6297D91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6" y="6031154"/>
            <a:ext cx="880482" cy="50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345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9" y="1261727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50231" y="1335211"/>
            <a:ext cx="645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↔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    </a:t>
            </a:r>
            <a:endParaRPr lang="ja-JP" alt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 as convexity gaps: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87" y="4234775"/>
            <a:ext cx="7298551" cy="1071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245253" y="5742986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79300" y="4247183"/>
            <a:ext cx="934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/>
              <a:t> ① </a:t>
            </a:r>
            <a:endParaRPr lang="ja-JP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45253" y="4770403"/>
            <a:ext cx="934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/>
              <a:t> ② </a:t>
            </a:r>
            <a:endParaRPr lang="ja-JP" alt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72F7EF-FE98-E6F2-34E7-6AF20E07E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8470" y="3811970"/>
            <a:ext cx="3125705" cy="19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KLD/</a:t>
            </a:r>
            <a:r>
              <a:rPr kumimoji="1" lang="el-GR" altLang="ja-JP" sz="36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-Bhattacharyya ⇔ Bregman/Jensen divergences</a:t>
            </a:r>
            <a:br>
              <a:rPr kumimoji="1" lang="en-US" altLang="ja-JP" sz="3600" b="1" dirty="0">
                <a:solidFill>
                  <a:schemeClr val="accent5"/>
                </a:solidFill>
              </a:rPr>
            </a:br>
            <a:r>
              <a:rPr kumimoji="1" lang="en-US" altLang="ja-JP" sz="3200" b="1" dirty="0">
                <a:solidFill>
                  <a:schemeClr val="accent5"/>
                </a:solidFill>
              </a:rPr>
              <a:t>when considering exponential families, F cumulant function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1741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624468" y="6259875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7375C-149B-B9B0-EA54-1C4AAF9DA06B}"/>
              </a:ext>
            </a:extLst>
          </p:cNvPr>
          <p:cNvSpPr txBox="1"/>
          <p:nvPr/>
        </p:nvSpPr>
        <p:spPr>
          <a:xfrm>
            <a:off x="312234" y="5366259"/>
            <a:ext cx="1176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Question: What are the reconstructed statistical divergences from Jensen-Bregman divergence J</a:t>
            </a:r>
            <a:r>
              <a:rPr lang="en-US" altLang="ja-JP" b="1" baseline="-25000" dirty="0">
                <a:solidFill>
                  <a:srgbClr val="7030A0"/>
                </a:solidFill>
              </a:rPr>
              <a:t>Z </a:t>
            </a:r>
            <a:r>
              <a:rPr lang="en-US" altLang="ja-JP" dirty="0"/>
              <a:t>/</a:t>
            </a:r>
            <a:r>
              <a:rPr lang="en-US" altLang="ja-JP" b="1" baseline="-25000" dirty="0">
                <a:solidFill>
                  <a:srgbClr val="7030A0"/>
                </a:solidFill>
              </a:rPr>
              <a:t> </a:t>
            </a:r>
            <a:r>
              <a:rPr lang="en-US" altLang="ja-JP" b="1" dirty="0">
                <a:solidFill>
                  <a:srgbClr val="7030A0"/>
                </a:solidFill>
              </a:rPr>
              <a:t>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ja-JP" sz="1800" b="1" dirty="0">
                <a:solidFill>
                  <a:srgbClr val="7030A0"/>
                </a:solidFill>
              </a:rPr>
              <a:t>When Z</a:t>
            </a:r>
            <a:r>
              <a:rPr lang="en-US" altLang="ja-JP" b="1" dirty="0">
                <a:solidFill>
                  <a:srgbClr val="7030A0"/>
                </a:solidFill>
              </a:rPr>
              <a:t> is</a:t>
            </a:r>
            <a:r>
              <a:rPr lang="en-US" altLang="ja-JP" sz="1800" b="1" dirty="0">
                <a:solidFill>
                  <a:srgbClr val="7030A0"/>
                </a:solidFill>
              </a:rPr>
              <a:t> partition function instead of F </a:t>
            </a:r>
            <a:r>
              <a:rPr lang="en-US" altLang="ja-JP" b="1" dirty="0">
                <a:solidFill>
                  <a:srgbClr val="7030A0"/>
                </a:solidFill>
              </a:rPr>
              <a:t>cumulant function?</a:t>
            </a:r>
            <a:endParaRPr lang="ja-JP" altLang="en-US" sz="18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2293-3C64-92C6-FB8D-AEB07359A00D}"/>
              </a:ext>
            </a:extLst>
          </p:cNvPr>
          <p:cNvSpPr txBox="1"/>
          <p:nvPr/>
        </p:nvSpPr>
        <p:spPr>
          <a:xfrm>
            <a:off x="7895063" y="199606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1BB44-E9FF-C4FA-BE7A-592B47C2A96F}"/>
              </a:ext>
            </a:extLst>
          </p:cNvPr>
          <p:cNvSpPr txBox="1"/>
          <p:nvPr/>
        </p:nvSpPr>
        <p:spPr>
          <a:xfrm>
            <a:off x="7895063" y="4169434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76D9-BD38-2753-B91B-35040594B2BC}"/>
              </a:ext>
            </a:extLst>
          </p:cNvPr>
          <p:cNvSpPr txBox="1"/>
          <p:nvPr/>
        </p:nvSpPr>
        <p:spPr>
          <a:xfrm>
            <a:off x="8005605" y="3285700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highlight>
                  <a:srgbClr val="FFFF00"/>
                </a:highlight>
              </a:rPr>
              <a:t>Approximate BD with JD for</a:t>
            </a:r>
            <a:r>
              <a:rPr kumimoji="1" lang="el-GR" altLang="ja-JP" b="1" dirty="0">
                <a:highlight>
                  <a:srgbClr val="FFFF00"/>
                </a:highlight>
              </a:rPr>
              <a:t>α=ε≅0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46" y="3138267"/>
            <a:ext cx="5297311" cy="1176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" y="2967876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614485" y="4521353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30142" y="4530774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100609" y="4422806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930142" y="3622814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703694" y="5171898"/>
            <a:ext cx="10184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J</a:t>
            </a:r>
            <a:r>
              <a:rPr lang="en-US" altLang="ja-JP" baseline="-25000" dirty="0"/>
              <a:t>Z</a:t>
            </a:r>
            <a:r>
              <a:rPr lang="en-US" altLang="ja-JP" sz="2400" dirty="0"/>
              <a:t> corresponds to the 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kumimoji="1" lang="el-GR" altLang="ja-JP" sz="24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</a:t>
            </a:r>
            <a:r>
              <a:rPr lang="en-US" altLang="ja-JP" sz="2400" b="1" dirty="0">
                <a:solidFill>
                  <a:srgbClr val="FF0000"/>
                </a:solidFill>
              </a:rPr>
              <a:t>divergences</a:t>
            </a:r>
            <a:endParaRPr lang="en-US" altLang="ja-JP" sz="2400" dirty="0"/>
          </a:p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sz="2400" b="1" dirty="0">
                <a:solidFill>
                  <a:srgbClr val="FF0000"/>
                </a:solidFill>
              </a:rPr>
              <a:t> divergence</a:t>
            </a:r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59139" y="2306918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3207483" y="6197190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594" y="940794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831444" cy="4351338"/>
          </a:xfrm>
        </p:spPr>
        <p:txBody>
          <a:bodyPr/>
          <a:lstStyle/>
          <a:p>
            <a:r>
              <a:rPr kumimoji="1" lang="en-US" altLang="ja-JP" dirty="0"/>
              <a:t>In some cases, integral Bregman generators are not available in closed-form or </a:t>
            </a:r>
            <a:r>
              <a:rPr kumimoji="1" lang="en-US" altLang="ja-JP" b="1" dirty="0">
                <a:solidFill>
                  <a:schemeClr val="accent4"/>
                </a:solidFill>
              </a:rPr>
              <a:t>computationally intractable</a:t>
            </a:r>
            <a:r>
              <a:rPr kumimoji="1" lang="en-US" altLang="ja-JP" dirty="0"/>
              <a:t>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on the integral, get </a:t>
            </a:r>
            <a:r>
              <a:rPr kumimoji="1" lang="en-US" altLang="ja-JP" i="1" dirty="0"/>
              <a:t>with high probability a convex function approximating the generator</a:t>
            </a:r>
            <a:r>
              <a:rPr kumimoji="1" lang="en-US" altLang="ja-JP" dirty="0"/>
              <a:t>. Perform algorithms on this </a:t>
            </a:r>
            <a:r>
              <a:rPr kumimoji="1" lang="en-US" altLang="ja-JP" b="1" dirty="0">
                <a:solidFill>
                  <a:schemeClr val="accent4"/>
                </a:solidFill>
              </a:rPr>
              <a:t>randomized Bregman manifolds </a:t>
            </a:r>
            <a:r>
              <a:rPr kumimoji="1" lang="en-US" altLang="ja-JP" dirty="0"/>
              <a:t>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2038719" y="4634568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1949-CC98-F2D9-4AE8-3C5813D5E98A}"/>
              </a:ext>
            </a:extLst>
          </p:cNvPr>
          <p:cNvSpPr txBox="1"/>
          <p:nvPr/>
        </p:nvSpPr>
        <p:spPr>
          <a:xfrm>
            <a:off x="3051375" y="586540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Stochastic Bregman generator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6D564-6084-3AD3-8F2F-C237676EFA82}"/>
              </a:ext>
            </a:extLst>
          </p:cNvPr>
          <p:cNvSpPr txBox="1"/>
          <p:nvPr/>
        </p:nvSpPr>
        <p:spPr>
          <a:xfrm>
            <a:off x="3964744" y="4630229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Monte Carlo</a:t>
            </a:r>
          </a:p>
          <a:p>
            <a:pPr algn="ctr"/>
            <a:r>
              <a:rPr lang="en-US" altLang="ja-JP" dirty="0"/>
              <a:t>Information geometry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074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2" y="-109728"/>
            <a:ext cx="1170789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divergence: Taylor remainder viewpoint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172472" y="1703692"/>
            <a:ext cx="1213104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 </a:t>
            </a:r>
            <a:r>
              <a:rPr lang="en-US" altLang="ja-JP" sz="2400" dirty="0" err="1"/>
              <a:t>wrt</a:t>
            </a:r>
            <a:r>
              <a:rPr lang="en-US" altLang="ja-JP" sz="2400" dirty="0"/>
              <a:t>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2</a:t>
            </a:r>
            <a:r>
              <a:rPr lang="en-US" altLang="ja-JP" sz="24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                  </a:t>
            </a:r>
            <a:r>
              <a:rPr lang="en-US" altLang="ja-JP" sz="2400" dirty="0">
                <a:highlight>
                  <a:srgbClr val="FFFF00"/>
                </a:highlight>
              </a:rPr>
              <a:t>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400" dirty="0">
                <a:highlight>
                  <a:srgbClr val="FFFF00"/>
                </a:highlight>
              </a:rPr>
              <a:t>)= 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400" dirty="0">
                <a:highlight>
                  <a:srgbClr val="FFFF00"/>
                </a:highlight>
              </a:rPr>
              <a:t>)+&lt;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∇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&gt;+ </a:t>
            </a:r>
            <a:r>
              <a:rPr lang="en-US" altLang="ja-JP" sz="24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ja-JP" sz="2400" b="1" dirty="0">
              <a:solidFill>
                <a:schemeClr val="accent1"/>
              </a:solidFill>
            </a:endParaRPr>
          </a:p>
          <a:p>
            <a:r>
              <a:rPr lang="en-US" altLang="ja-JP" sz="2400" dirty="0"/>
              <a:t>         BD = exact Lagrange  remainder = a </a:t>
            </a:r>
            <a:r>
              <a:rPr lang="en-US" altLang="ja-JP" sz="2400" i="1" dirty="0"/>
              <a:t>parameterized quadratic distance</a:t>
            </a:r>
            <a:r>
              <a:rPr lang="en-US" altLang="ja-JP" sz="2400" dirty="0"/>
              <a:t>: </a:t>
            </a:r>
          </a:p>
          <a:p>
            <a:endParaRPr lang="en-US" altLang="ja-JP" sz="2400" dirty="0"/>
          </a:p>
          <a:p>
            <a:r>
              <a:rPr lang="en-US" altLang="ja-JP" sz="2400" b="1" dirty="0" err="1">
                <a:solidFill>
                  <a:schemeClr val="accent1"/>
                </a:solidFill>
              </a:rPr>
              <a:t>LagrangeRemainder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)=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½ 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4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∇</a:t>
            </a:r>
            <a:r>
              <a:rPr lang="en-US" altLang="ja-JP" sz="2400" b="1" i="0" baseline="30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ξ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effectLst/>
              </a:rPr>
              <a:t>=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B</a:t>
            </a:r>
            <a:r>
              <a:rPr lang="en-US" altLang="ja-JP" sz="2400" b="1" baseline="-25000" dirty="0"/>
              <a:t>F</a:t>
            </a:r>
            <a:r>
              <a:rPr lang="en-US" altLang="ja-JP" sz="2400" b="1" dirty="0"/>
              <a:t>(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/>
              <a:t>: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/>
              <a:t>)  </a:t>
            </a:r>
          </a:p>
          <a:p>
            <a:r>
              <a:rPr lang="en-US" altLang="ja-JP" sz="2000" b="1" dirty="0"/>
              <a:t>					                        </a:t>
            </a:r>
            <a:r>
              <a:rPr lang="en-US" altLang="ja-JP" sz="2400" dirty="0"/>
              <a:t>for some </a:t>
            </a:r>
            <a:r>
              <a:rPr lang="el-GR" altLang="ja-JP" sz="2400" dirty="0"/>
              <a:t>ξ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32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1" dirty="0"/>
              <a:t>BDs are only symmetric for generalized quadratic distance (</a:t>
            </a:r>
            <a:r>
              <a:rPr lang="en-US" altLang="ja-JP" sz="2400" dirty="0"/>
              <a:t>proof: </a:t>
            </a:r>
            <a:r>
              <a:rPr lang="el-GR" altLang="ja-JP" sz="2400" dirty="0">
                <a:effectLst/>
              </a:rPr>
              <a:t>∇</a:t>
            </a:r>
            <a:r>
              <a:rPr lang="en-US" altLang="ja-JP" sz="2400" baseline="30000" dirty="0">
                <a:effectLst/>
              </a:rPr>
              <a:t>2</a:t>
            </a:r>
            <a:r>
              <a:rPr lang="en-US" altLang="ja-JP" sz="2400" dirty="0">
                <a:effectLst/>
              </a:rPr>
              <a:t>F constant</a:t>
            </a:r>
            <a:r>
              <a:rPr lang="en-US" altLang="ja-JP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i="1" dirty="0"/>
          </a:p>
          <a:p>
            <a:r>
              <a:rPr lang="en-US" altLang="ja-JP" sz="2000" dirty="0"/>
              <a:t>Gen. Euclidean Divergence:  </a:t>
            </a:r>
            <a:r>
              <a:rPr lang="en-US" altLang="ja-JP" sz="2400" dirty="0">
                <a:highlight>
                  <a:srgbClr val="FFFF00"/>
                </a:highlight>
              </a:rPr>
              <a:t>F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Q</a:t>
            </a:r>
            <a:r>
              <a:rPr lang="en-US" altLang="ja-JP" sz="2400" dirty="0">
                <a:highlight>
                  <a:srgbClr val="FFFF00"/>
                </a:highlight>
              </a:rPr>
              <a:t>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dirty="0">
                <a:highlight>
                  <a:srgbClr val="FFFF00"/>
                </a:highlight>
              </a:rPr>
              <a:t>)=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½ 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30000" dirty="0">
                <a:effectLst/>
                <a:highlight>
                  <a:srgbClr val="FFFF00"/>
                </a:highlight>
              </a:rPr>
              <a:t>T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Q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dirty="0">
                <a:effectLst/>
              </a:rPr>
              <a:t>, Q: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60A3D-A752-C2DD-841A-78B9586EA5A1}"/>
              </a:ext>
            </a:extLst>
          </p:cNvPr>
          <p:cNvSpPr txBox="1"/>
          <p:nvPr/>
        </p:nvSpPr>
        <p:spPr>
          <a:xfrm>
            <a:off x="3869473" y="1043527"/>
            <a:ext cx="8140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-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- 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</a:t>
            </a:r>
            <a:endParaRPr lang="ja-JP" altLang="en-US" sz="2800" dirty="0"/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F3D99901-BEB2-5C77-1769-3544D91F6202}"/>
              </a:ext>
            </a:extLst>
          </p:cNvPr>
          <p:cNvSpPr/>
          <p:nvPr/>
        </p:nvSpPr>
        <p:spPr>
          <a:xfrm>
            <a:off x="0" y="2531327"/>
            <a:ext cx="267629" cy="162807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36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188747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An example of Information </a:t>
            </a:r>
            <a:r>
              <a:rPr lang="en-US" altLang="ja-JP" b="1" dirty="0">
                <a:solidFill>
                  <a:schemeClr val="accent5"/>
                </a:solidFill>
              </a:rPr>
              <a:t>G</a:t>
            </a:r>
            <a:r>
              <a:rPr kumimoji="1" lang="en-US" altLang="ja-JP" b="1" dirty="0">
                <a:solidFill>
                  <a:schemeClr val="accent5"/>
                </a:solidFill>
              </a:rPr>
              <a:t>eometry in action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</a:t>
            </a:r>
            <a:r>
              <a:rPr kumimoji="1" lang="en-US" altLang="ja-JP" dirty="0">
                <a:solidFill>
                  <a:srgbClr val="FF0000"/>
                </a:solidFill>
              </a:rPr>
              <a:t>categorical distributions </a:t>
            </a:r>
            <a:r>
              <a:rPr kumimoji="1" lang="en-US" altLang="ja-JP" dirty="0"/>
              <a:t>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a 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559048" y="1898430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mixture family is closed </a:t>
            </a:r>
          </a:p>
          <a:p>
            <a:r>
              <a:rPr kumimoji="1" lang="en-US" altLang="ja-JP" sz="2400" dirty="0"/>
              <a:t>under mixture operations</a:t>
            </a:r>
            <a:endParaRPr kumimoji="1" lang="ja-JP" alt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213" y="2719891"/>
            <a:ext cx="1519069" cy="1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2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18255"/>
            <a:ext cx="12045171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e/m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E3DC7-4BB6-AC67-2018-83D6DCF16A05}"/>
              </a:ext>
            </a:extLst>
          </p:cNvPr>
          <p:cNvSpPr txBox="1"/>
          <p:nvPr/>
        </p:nvSpPr>
        <p:spPr>
          <a:xfrm>
            <a:off x="3489732" y="228589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A9248-7292-624B-12AE-7EC3E0F78E6B}"/>
              </a:ext>
            </a:extLst>
          </p:cNvPr>
          <p:cNvSpPr txBox="1"/>
          <p:nvPr/>
        </p:nvSpPr>
        <p:spPr>
          <a:xfrm>
            <a:off x="3446395" y="305149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D6760-1CE9-34D0-BCAC-29C4CA71688F}"/>
              </a:ext>
            </a:extLst>
          </p:cNvPr>
          <p:cNvSpPr txBox="1"/>
          <p:nvPr/>
        </p:nvSpPr>
        <p:spPr>
          <a:xfrm>
            <a:off x="3446395" y="372660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18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Jensen-Shannon divergence between two mixtures amounts to a Jensen divergence</a:t>
            </a:r>
            <a:r>
              <a:rPr lang="en-US" altLang="ja-JP" dirty="0"/>
              <a:t>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829776" y="5832105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341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1" y="1842242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Jensen-Bregman divergence 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Jensen divergence (also calle</a:t>
            </a:r>
            <a:r>
              <a:rPr lang="en-US" altLang="ja-JP" sz="2400" dirty="0"/>
              <a:t>d </a:t>
            </a:r>
            <a:r>
              <a:rPr kumimoji="1" lang="en-US" altLang="ja-JP" sz="2400" dirty="0" err="1"/>
              <a:t>Burbea</a:t>
            </a:r>
            <a:r>
              <a:rPr kumimoji="1" lang="en-US" altLang="ja-JP" sz="2400" dirty="0"/>
              <a:t>-Rao divergence).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Jensen-Shannon centroid of a mixture family = Jensen-Bregman centroid = Jensen centroid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CC04A-0779-3D97-A616-26AB774B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65" y="330439"/>
            <a:ext cx="2632075" cy="13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98739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 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2445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5" y="17854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 =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in the limit case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21" y="2039894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(M,N)-convexity: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(M,N)-Bregman divergences</a:t>
            </a:r>
            <a:endParaRPr kumimoji="1" lang="ja-JP" altLang="en-US" b="1" dirty="0">
              <a:solidFill>
                <a:schemeClr val="accent5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monotonic representations</a:t>
            </a:r>
            <a:r>
              <a:rPr kumimoji="1" lang="en-US" altLang="ja-JP" sz="2400" dirty="0"/>
              <a:t>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FCE5852-06D0-B809-38AC-002831A897D6}"/>
              </a:ext>
            </a:extLst>
          </p:cNvPr>
          <p:cNvSpPr/>
          <p:nvPr/>
        </p:nvSpPr>
        <p:spPr>
          <a:xfrm>
            <a:off x="199083" y="3278459"/>
            <a:ext cx="1205971" cy="216333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7BAA-5657-2997-5FFC-6A50B3E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6813"/>
            <a:ext cx="1181100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(M,N)-convexity for convex-preserving deformations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4CC-CE45-CDA4-B8B3-477A4B72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4" y="1186883"/>
            <a:ext cx="12232888" cy="53531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Recall that for exponential families, we had “two” convex functions: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We may thus </a:t>
            </a:r>
            <a:r>
              <a:rPr lang="en-US" altLang="ja-JP" b="1" dirty="0">
                <a:solidFill>
                  <a:srgbClr val="FF0000"/>
                </a:solidFill>
              </a:rPr>
              <a:t>deform F with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</a:t>
            </a:r>
            <a:r>
              <a:rPr lang="en-US" altLang="ja-JP" b="1" dirty="0">
                <a:solidFill>
                  <a:srgbClr val="FF0000"/>
                </a:solidFill>
              </a:rPr>
              <a:t>quasi-arithmetic means </a:t>
            </a:r>
            <a:r>
              <a:rPr lang="en-US" altLang="ja-JP" dirty="0"/>
              <a:t>and seek the </a:t>
            </a:r>
            <a:r>
              <a:rPr kumimoji="1"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-conve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x functions which also remain ordinary convex</a:t>
            </a:r>
          </a:p>
          <a:p>
            <a:r>
              <a:rPr lang="en-US" altLang="ja-JP" dirty="0">
                <a:latin typeface="Source Sans Pro" panose="020B0503030403020204" pitchFamily="34" charset="0"/>
              </a:rPr>
              <a:t>For those convex-preserving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-deformations, we get new Bregman divergences </a:t>
            </a:r>
            <a:r>
              <a:rPr lang="en-US" altLang="ja-JP" dirty="0">
                <a:latin typeface="Source Sans Pro" panose="020B0503030403020204" pitchFamily="34" charset="0"/>
              </a:rPr>
              <a:t>and Bregman manifolds to play with!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38E5-0C7A-81F6-06C6-277B4ABA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9FFB-FAC0-F71D-63E8-9D553FDD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3487727"/>
            <a:ext cx="11643149" cy="69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80564-3C7F-C7E0-EFAB-0C787E6B16C3}"/>
              </a:ext>
            </a:extLst>
          </p:cNvPr>
          <p:cNvSpPr txBox="1"/>
          <p:nvPr/>
        </p:nvSpPr>
        <p:spPr>
          <a:xfrm>
            <a:off x="156694" y="2515868"/>
            <a:ext cx="1203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Convex 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Log-convex</a:t>
            </a:r>
            <a:r>
              <a:rPr lang="ja-JP" altLang="en-US" sz="2800" i="0" dirty="0">
                <a:effectLst/>
              </a:rPr>
              <a:t>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)), hence convex    </a:t>
            </a:r>
            <a:endParaRPr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BFE98-55BA-5E7A-EF07-2A42F0B14ADB}"/>
              </a:ext>
            </a:extLst>
          </p:cNvPr>
          <p:cNvSpPr txBox="1"/>
          <p:nvPr/>
        </p:nvSpPr>
        <p:spPr>
          <a:xfrm>
            <a:off x="267629" y="1790724"/>
            <a:ext cx="770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dirty="0">
                <a:effectLst/>
              </a:rPr>
              <a:t>Cumulant function F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Partition function Z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11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1001"/>
            <a:ext cx="1208227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stats/machine learning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b="1" dirty="0" err="1"/>
              <a:t>Kullback-Leibler</a:t>
            </a:r>
            <a:r>
              <a:rPr kumimoji="1" lang="en-US" altLang="ja-JP" b="1" dirty="0"/>
              <a:t> divergence </a:t>
            </a:r>
            <a:r>
              <a:rPr kumimoji="1" lang="en-US" altLang="ja-JP" dirty="0"/>
              <a:t>between probability densities </a:t>
            </a:r>
            <a:r>
              <a:rPr kumimoji="1" lang="en-US" altLang="ja-JP" sz="2600" dirty="0"/>
              <a:t>p(x) and q(x)</a:t>
            </a:r>
            <a:r>
              <a:rPr kumimoji="1" lang="en-US" altLang="ja-JP" dirty="0"/>
              <a:t>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kumimoji="1" lang="en-US" altLang="ja-JP" dirty="0"/>
              <a:t>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 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 which is a pointwise extended scalar BD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3D3DD9E-E692-537F-3796-768D1032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90" y="1101787"/>
            <a:ext cx="3999548" cy="29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37" y="4101447"/>
            <a:ext cx="5551519" cy="2946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pyBregMan</a:t>
            </a:r>
            <a:endParaRPr kumimoji="1" lang="ja-JP" altLang="en-US" sz="4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822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A Python library for geometric computing on Bregman Manifolds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477686" y="6447857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812815" y="6129220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https://franknielsen.github.io/pyBregMan/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224072" y="3870615"/>
            <a:ext cx="4782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centroids for bivariate </a:t>
            </a:r>
            <a:r>
              <a:rPr lang="en-US" altLang="ja-JP" sz="2400" b="1" dirty="0" err="1"/>
              <a:t>normals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 in this talk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277169" y="5171563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Bregman pseudo-divergence</a:t>
            </a:r>
            <a:endParaRPr kumimoji="1" lang="ja-JP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686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Jensen/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81249" y="3951605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4000133" y="3046903"/>
            <a:ext cx="2250636" cy="161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250769" y="2816070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Jensen-Bregman divergence</a:t>
            </a:r>
            <a:endParaRPr kumimoji="1" lang="ja-JP" altLang="en-US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37188" y="3292268"/>
            <a:ext cx="2239981" cy="211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4000133" y="3208172"/>
            <a:ext cx="2181116" cy="9742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</a:t>
            </a:r>
            <a:r>
              <a:rPr kumimoji="1" lang="en-US" altLang="ja-JP" sz="2400" b="1" dirty="0" err="1"/>
              <a:t>Fenchel</a:t>
            </a:r>
            <a:r>
              <a:rPr kumimoji="1" lang="en-US" altLang="ja-JP" sz="2400" b="1" dirty="0"/>
              <a:t>-Young pseudo-divergence</a:t>
            </a:r>
            <a:endParaRPr kumimoji="1" lang="ja-JP" altLang="en-US" sz="24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9181400" y="5577840"/>
            <a:ext cx="0" cy="3696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Dually flat divergence &amp; contrast function</a:t>
            </a:r>
            <a:endParaRPr kumimoji="1" lang="ja-JP" altLang="en-US" sz="2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9271780" y="5607078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8741" cy="6097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(M,N)-Bregman</a:t>
            </a:r>
          </a:p>
          <a:p>
            <a:pPr algn="ctr"/>
            <a:r>
              <a:rPr lang="en-US" altLang="ja-JP" sz="2400" b="1" dirty="0"/>
              <a:t>divergence</a:t>
            </a:r>
            <a:endParaRPr kumimoji="1" lang="ja-JP" altLang="en-US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Conformal </a:t>
            </a:r>
          </a:p>
          <a:p>
            <a:pPr algn="ctr"/>
            <a:r>
              <a:rPr kumimoji="1" lang="en-US" altLang="ja-JP" sz="2400" b="1" dirty="0"/>
              <a:t>Bregman divergence</a:t>
            </a:r>
            <a:endParaRPr kumimoji="1" lang="ja-JP" altLang="en-US" sz="24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266492" y="6551417"/>
            <a:ext cx="1160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submodular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4197514" y="2791516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33D054-162A-D587-D6B1-489105ED918C}"/>
              </a:ext>
            </a:extLst>
          </p:cNvPr>
          <p:cNvSpPr txBox="1"/>
          <p:nvPr/>
        </p:nvSpPr>
        <p:spPr>
          <a:xfrm>
            <a:off x="6213325" y="4393720"/>
            <a:ext cx="520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Monte Carlo Bregman divergence</a:t>
            </a:r>
            <a:endParaRPr kumimoji="1" lang="ja-JP" altLang="en-US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0B3150-C5CF-935A-DF29-716020D23CC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063977" y="3313956"/>
            <a:ext cx="2149348" cy="1310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3FBB6-250B-4817-8E74-30C0BFF0B7A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997368" y="3196498"/>
            <a:ext cx="2516361" cy="584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14F07D-2E0C-24C3-17B0-5A4C79D9DE43}"/>
              </a:ext>
            </a:extLst>
          </p:cNvPr>
          <p:cNvSpPr txBox="1"/>
          <p:nvPr/>
        </p:nvSpPr>
        <p:spPr>
          <a:xfrm>
            <a:off x="6513729" y="3550084"/>
            <a:ext cx="442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Curved Bregman divergence</a:t>
            </a:r>
            <a:endParaRPr kumimoji="1" lang="ja-JP" altLang="en-US" sz="24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1183B8-ED2D-444D-6D06-C3B809632CCC}"/>
              </a:ext>
            </a:extLst>
          </p:cNvPr>
          <p:cNvCxnSpPr>
            <a:cxnSpLocks/>
          </p:cNvCxnSpPr>
          <p:nvPr/>
        </p:nvCxnSpPr>
        <p:spPr>
          <a:xfrm>
            <a:off x="4035418" y="3248282"/>
            <a:ext cx="2403375" cy="207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2F0EB29-C057-8B6C-16EC-80A2BBED0EB2}"/>
              </a:ext>
            </a:extLst>
          </p:cNvPr>
          <p:cNvSpPr txBox="1"/>
          <p:nvPr/>
        </p:nvSpPr>
        <p:spPr>
          <a:xfrm>
            <a:off x="6472651" y="3233419"/>
            <a:ext cx="576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/>
              <a:t>Subdimensional</a:t>
            </a:r>
            <a:r>
              <a:rPr kumimoji="1" lang="en-US" altLang="ja-JP" sz="2400" b="1" dirty="0"/>
              <a:t> Bregman divergence</a:t>
            </a:r>
            <a:endParaRPr kumimoji="1" lang="ja-JP" altLang="en-US" sz="24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23A616-363D-96AD-793C-ABD880493379}"/>
              </a:ext>
            </a:extLst>
          </p:cNvPr>
          <p:cNvCxnSpPr>
            <a:cxnSpLocks/>
          </p:cNvCxnSpPr>
          <p:nvPr/>
        </p:nvCxnSpPr>
        <p:spPr>
          <a:xfrm>
            <a:off x="4016649" y="3213081"/>
            <a:ext cx="2292303" cy="18686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1A0654-38EF-63D1-2FBC-306B16668822}"/>
              </a:ext>
            </a:extLst>
          </p:cNvPr>
          <p:cNvSpPr txBox="1"/>
          <p:nvPr/>
        </p:nvSpPr>
        <p:spPr>
          <a:xfrm>
            <a:off x="6381395" y="4799706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Quasi convex Bregman divergence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7987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82691" y="6353221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969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000" dirty="0"/>
              <a:t>  with special thanks to Richard Nock, Ke Sun, Ehsan Amid, and </a:t>
            </a:r>
            <a:r>
              <a:rPr kumimoji="1" lang="en-US" altLang="ja-JP" sz="2000" dirty="0"/>
              <a:t>Alexander </a:t>
            </a:r>
            <a:r>
              <a:rPr kumimoji="1" lang="en-US" altLang="ja-JP" sz="2000" dirty="0" err="1"/>
              <a:t>Soen</a:t>
            </a:r>
            <a:r>
              <a:rPr lang="en-US" altLang="ja-JP" sz="2000" dirty="0"/>
              <a:t> </a:t>
            </a:r>
            <a:endParaRPr kumimoji="1" lang="ja-JP" altLang="en-US" sz="2000" dirty="0"/>
          </a:p>
        </p:txBody>
      </p:sp>
      <p:pic>
        <p:nvPicPr>
          <p:cNvPr id="1026" name="Picture 2" descr="Information Geometry (@SN_INGE) / X">
            <a:extLst>
              <a:ext uri="{FF2B5EF4-FFF2-40B4-BE49-F238E27FC236}">
                <a16:creationId xmlns:a16="http://schemas.microsoft.com/office/drawing/2014/main" id="{B2B1A7B3-E390-2627-92B6-FDEB9C58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7" y="2919770"/>
            <a:ext cx="666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 Nielsen on X: &quot;🎓Since 2018, the journal &quot;Information ...">
            <a:extLst>
              <a:ext uri="{FF2B5EF4-FFF2-40B4-BE49-F238E27FC236}">
                <a16:creationId xmlns:a16="http://schemas.microsoft.com/office/drawing/2014/main" id="{28F8D678-55EC-FCD8-53C7-4654611B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57" y="2919771"/>
            <a:ext cx="217237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2F17-32AD-61E4-9347-4FC8E57997CC}"/>
              </a:ext>
            </a:extLst>
          </p:cNvPr>
          <p:cNvSpPr txBox="1"/>
          <p:nvPr/>
        </p:nvSpPr>
        <p:spPr>
          <a:xfrm>
            <a:off x="3301836" y="59308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https://link.springer.com/journal/41884</a:t>
            </a:r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</a:t>
            </a:r>
            <a:r>
              <a:rPr kumimoji="1" lang="en-US" altLang="ja-JP" b="1" dirty="0">
                <a:solidFill>
                  <a:schemeClr val="accent4"/>
                </a:solidFill>
              </a:rPr>
              <a:t>Bayesian hypothesis testing</a:t>
            </a:r>
            <a:r>
              <a:rPr lang="en-US" altLang="ja-JP" b="1" dirty="0">
                <a:solidFill>
                  <a:schemeClr val="accent4"/>
                </a:solidFill>
              </a:rPr>
              <a:t> &amp;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information fusion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30" y="1462960"/>
            <a:ext cx="4841070" cy="819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1343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74C25-B39C-14B1-3E03-439CF704D3E3}"/>
              </a:ext>
            </a:extLst>
          </p:cNvPr>
          <p:cNvSpPr/>
          <p:nvPr/>
        </p:nvSpPr>
        <p:spPr>
          <a:xfrm>
            <a:off x="1254930" y="1425151"/>
            <a:ext cx="4945148" cy="88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885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6574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45ED-5D02-5452-6371-C9FEBFB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1AF2D-E20F-1240-7EDC-E0DB157E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F788B-FCAB-EBF8-EA8E-91DCE814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1" y="1032533"/>
            <a:ext cx="4643001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C554A-C2A0-B9D9-3257-92FB4665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595074"/>
            <a:ext cx="32099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08EF6-2A97-3A79-B3DD-16226EFC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37" y="3078332"/>
            <a:ext cx="40957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07954-03CC-FAFF-DB6D-0AFA5E583029}"/>
              </a:ext>
            </a:extLst>
          </p:cNvPr>
          <p:cNvSpPr txBox="1"/>
          <p:nvPr/>
        </p:nvSpPr>
        <p:spPr>
          <a:xfrm>
            <a:off x="6146799" y="6488668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Fitting the smallest enclosing Bregman ball, ECML’05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A43C1-F07E-FC97-9811-D36FE23A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25" y="2084006"/>
            <a:ext cx="2530275" cy="1988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070FF-ED5D-44C4-4BF2-D8FB6851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4" y="4934528"/>
            <a:ext cx="4095751" cy="188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C09725-3498-500C-38D5-3D787CE0F13B}"/>
              </a:ext>
            </a:extLst>
          </p:cNvPr>
          <p:cNvSpPr txBox="1"/>
          <p:nvPr/>
        </p:nvSpPr>
        <p:spPr>
          <a:xfrm>
            <a:off x="4006772" y="4578979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eKLD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6FEB83-6448-847D-56E4-68039BE85BDF}"/>
              </a:ext>
            </a:extLst>
          </p:cNvPr>
          <p:cNvSpPr txBox="1">
            <a:spLocks/>
          </p:cNvSpPr>
          <p:nvPr/>
        </p:nvSpPr>
        <p:spPr>
          <a:xfrm>
            <a:off x="309880" y="1134745"/>
            <a:ext cx="11673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Chernoff information:</a:t>
            </a:r>
          </a:p>
          <a:p>
            <a:r>
              <a:rPr lang="en-US" altLang="ja-JP" dirty="0"/>
              <a:t>Chernoff-Bregman is another way to symmetrize a Bregman divergence by maximizing the skew Jensen divergence:</a:t>
            </a:r>
          </a:p>
          <a:p>
            <a:endParaRPr lang="en-US" altLang="ja-JP" dirty="0"/>
          </a:p>
          <a:p>
            <a:r>
              <a:rPr lang="en-US" altLang="ja-JP" dirty="0"/>
              <a:t>This amounts to</a:t>
            </a:r>
          </a:p>
          <a:p>
            <a:endParaRPr lang="en-US" altLang="ja-JP" dirty="0"/>
          </a:p>
          <a:p>
            <a:r>
              <a:rPr lang="en-US" altLang="ja-JP" dirty="0"/>
              <a:t>Chernoff-Bregman divergence is the radius of a right-sided Bregman ball of two points </a:t>
            </a:r>
            <a:endParaRPr lang="ja-JP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0FB7E-8E45-2FE3-AB10-125EDD9FD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600" y="4569336"/>
            <a:ext cx="2077840" cy="1968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971160-0F72-7FBC-BFA0-4517A8084FA2}"/>
              </a:ext>
            </a:extLst>
          </p:cNvPr>
          <p:cNvSpPr txBox="1"/>
          <p:nvPr/>
        </p:nvSpPr>
        <p:spPr>
          <a:xfrm>
            <a:off x="9388027" y="5400089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Exact smallest enclosing</a:t>
            </a:r>
          </a:p>
          <a:p>
            <a:r>
              <a:rPr lang="en-US" altLang="ja-JP" dirty="0"/>
              <a:t>Bregman ball of n points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128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distributions: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Both an exponential and a mixture family!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449658" y="5708994"/>
            <a:ext cx="967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categorical exponential family is categorical mixture family,</a:t>
            </a:r>
          </a:p>
          <a:p>
            <a:pPr algn="ctr"/>
            <a:r>
              <a:rPr lang="en-US" altLang="ja-JP" sz="2400" dirty="0"/>
              <a:t>and vice verse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03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67F4-5CF3-0FDD-3030-1FBEA3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-3166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Revisitin</a:t>
            </a:r>
            <a:r>
              <a:rPr lang="en-US" altLang="ja-JP" b="1" dirty="0">
                <a:solidFill>
                  <a:schemeClr val="accent5"/>
                </a:solidFill>
              </a:rPr>
              <a:t>g Chernoff information/Point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364F-7C55-B65C-4B79-76D9F78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7DA5-4579-AB93-E14E-2E14F936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9" y="961078"/>
            <a:ext cx="3142786" cy="27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DAD3-A38A-FC05-D471-750CC533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4" y="4602412"/>
            <a:ext cx="999172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48EE4-4F8C-B7DC-80D7-FEB66C377A8E}"/>
              </a:ext>
            </a:extLst>
          </p:cNvPr>
          <p:cNvSpPr txBox="1"/>
          <p:nvPr/>
        </p:nvSpPr>
        <p:spPr>
          <a:xfrm>
            <a:off x="110802" y="4159405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Consider p and q arbitrary probability densities:</a:t>
            </a:r>
            <a:endParaRPr kumimoji="1" lang="ja-JP" alt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3138F1-679E-28A5-E876-A39872FC4713}"/>
              </a:ext>
            </a:extLst>
          </p:cNvPr>
          <p:cNvSpPr/>
          <p:nvPr/>
        </p:nvSpPr>
        <p:spPr>
          <a:xfrm>
            <a:off x="5140712" y="3824868"/>
            <a:ext cx="1159727" cy="334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CEBAB-DB1A-8C8C-A54F-AFFAC7D0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50" y="5196241"/>
            <a:ext cx="3326076" cy="81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4DA96-B617-B0BF-774E-6644DE84623E}"/>
              </a:ext>
            </a:extLst>
          </p:cNvPr>
          <p:cNvSpPr txBox="1"/>
          <p:nvPr/>
        </p:nvSpPr>
        <p:spPr>
          <a:xfrm>
            <a:off x="7449015" y="4917759"/>
            <a:ext cx="5695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Geometric mixture arc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65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14" y="68570"/>
            <a:ext cx="1138281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Geometric mixture arc is a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1D likelihood ratio exponential family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 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85" y="1274379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03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2330-8A71-BCE8-D15D-434BBF8CB57D}"/>
              </a:ext>
            </a:extLst>
          </p:cNvPr>
          <p:cNvSpPr txBox="1"/>
          <p:nvPr/>
        </p:nvSpPr>
        <p:spPr>
          <a:xfrm>
            <a:off x="7326351" y="1055496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1C01BF"/>
                </a:solidFill>
              </a:rPr>
              <a:t>Bhattacharyya distance (concave)</a:t>
            </a:r>
            <a:endParaRPr lang="ja-JP" altLang="en-US" sz="2400" b="1" dirty="0">
              <a:solidFill>
                <a:srgbClr val="1C01B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C9DAB-2953-0FF2-D95C-37CBA398CF14}"/>
              </a:ext>
            </a:extLst>
          </p:cNvPr>
          <p:cNvSpPr txBox="1"/>
          <p:nvPr/>
        </p:nvSpPr>
        <p:spPr>
          <a:xfrm>
            <a:off x="7633006" y="2677582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LREF cumulant function (convex)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Multivariate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Bregman divergence as families of                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                      </a:t>
            </a:r>
            <a:r>
              <a:rPr lang="en-US" altLang="ja-JP" sz="4000" b="1" dirty="0">
                <a:solidFill>
                  <a:schemeClr val="accent5"/>
                </a:solidFill>
              </a:rPr>
              <a:t>univariate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Bregman divergences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1211635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</a:t>
            </a:r>
            <a:r>
              <a:rPr kumimoji="1" lang="en-US" altLang="ja-JP" b="1" dirty="0"/>
              <a:t>family</a:t>
            </a:r>
            <a:r>
              <a:rPr kumimoji="1" lang="en-US" altLang="ja-JP" dirty="0"/>
              <a:t> of </a:t>
            </a:r>
            <a:r>
              <a:rPr kumimoji="1" lang="en-US" altLang="ja-JP" i="1" dirty="0"/>
              <a:t>1D convex functions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{F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)}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43" y="5204627"/>
            <a:ext cx="5384807" cy="8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387304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41609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5408660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-17626" y="6074119"/>
            <a:ext cx="1215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Gen.: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DAE9-B98E-E63C-3634-2DE3206DFD18}"/>
              </a:ext>
            </a:extLst>
          </p:cNvPr>
          <p:cNvSpPr/>
          <p:nvPr/>
        </p:nvSpPr>
        <p:spPr>
          <a:xfrm>
            <a:off x="5584503" y="5204627"/>
            <a:ext cx="5684959" cy="8437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12A52-A367-FF92-B236-3BC76A34813D}"/>
              </a:ext>
            </a:extLst>
          </p:cNvPr>
          <p:cNvSpPr txBox="1"/>
          <p:nvPr/>
        </p:nvSpPr>
        <p:spPr>
          <a:xfrm>
            <a:off x="5677343" y="3372339"/>
            <a:ext cx="170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(F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i="0" baseline="-25000" dirty="0">
                <a:effectLst/>
              </a:rPr>
              <a:t>,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dirty="0"/>
              <a:t>)’</a:t>
            </a:r>
            <a:r>
              <a:rPr kumimoji="1" lang="en-US" altLang="ja-JP" sz="2400" b="1" dirty="0"/>
              <a:t>(</a:t>
            </a:r>
            <a:r>
              <a:rPr lang="en-US" altLang="ja-JP" sz="2400" b="1" dirty="0"/>
              <a:t>u</a:t>
            </a:r>
            <a:r>
              <a:rPr kumimoji="1" lang="en-US" altLang="ja-JP" sz="2400" b="1" dirty="0"/>
              <a:t>)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55373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717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6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6" y="956606"/>
            <a:ext cx="11808728" cy="6093475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/>
              <a:t>Bregman divergences:  arbitrarily well approximated by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</a:t>
            </a:r>
            <a:r>
              <a:rPr kumimoji="1" lang="en-US" altLang="ja-JP" sz="2400" dirty="0"/>
              <a:t> 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skewed Jensen divergences </a:t>
            </a:r>
            <a:r>
              <a:rPr kumimoji="1" lang="en-US" altLang="ja-JP" sz="2400" dirty="0"/>
              <a:t>without using gradient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F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Jensen-Shannon centroid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mixture family manifold </a:t>
            </a:r>
            <a:r>
              <a:rPr kumimoji="1" lang="en-US" altLang="ja-JP" sz="2400" dirty="0"/>
              <a:t>using </a:t>
            </a:r>
            <a:r>
              <a:rPr lang="en-US" altLang="ja-JP" sz="2400" dirty="0" err="1"/>
              <a:t>C</a:t>
            </a:r>
            <a:r>
              <a:rPr kumimoji="1" lang="en-US" altLang="ja-JP" sz="2400" dirty="0" err="1"/>
              <a:t>onCave</a:t>
            </a:r>
            <a:r>
              <a:rPr kumimoji="1" lang="en-US" altLang="ja-JP" sz="2400" dirty="0"/>
              <a:t>-Convex procedure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</a:p>
          <a:p>
            <a:r>
              <a:rPr lang="en-US" altLang="ja-JP" sz="2400" dirty="0"/>
              <a:t>Chernoff information on </a:t>
            </a:r>
            <a:r>
              <a:rPr lang="en-US" altLang="ja-JP" sz="2400" b="1" dirty="0">
                <a:solidFill>
                  <a:schemeClr val="accent4"/>
                </a:solidFill>
              </a:rPr>
              <a:t>exponential family manifold </a:t>
            </a:r>
            <a:r>
              <a:rPr lang="en-US" altLang="ja-JP" sz="2400" dirty="0"/>
              <a:t>using exact geometric characterization ``</a:t>
            </a:r>
            <a:r>
              <a:rPr lang="en-US" altLang="ja-JP" sz="2400" b="1" dirty="0">
                <a:solidFill>
                  <a:srgbClr val="FF0000"/>
                </a:solidFill>
              </a:rPr>
              <a:t>Chernoff point</a:t>
            </a:r>
            <a:r>
              <a:rPr lang="en-US" altLang="ja-JP" sz="2400" dirty="0"/>
              <a:t>’’ = unique intersection of primal geodesic with dual bisector</a:t>
            </a:r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Define Bregman divergences with respect to (M,N)-convexity: 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(M,N)-Bregman divergences </a:t>
            </a:r>
            <a:r>
              <a:rPr kumimoji="1" lang="en-US" altLang="ja-JP" sz="2400" dirty="0"/>
              <a:t>as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conformal Bregman divergences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Convex-preserving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deformations</a:t>
            </a:r>
          </a:p>
          <a:p>
            <a:pPr marL="0" indent="0">
              <a:buNone/>
            </a:pP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Duality: </a:t>
            </a:r>
            <a:r>
              <a:rPr kumimoji="1" lang="en-US" altLang="ja-JP" sz="2400" dirty="0" err="1"/>
              <a:t>biduality</a:t>
            </a:r>
            <a:r>
              <a:rPr kumimoji="1" lang="en-US" altLang="ja-JP" sz="2400" dirty="0"/>
              <a:t> reference/representation from convex duality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Hessian</a:t>
            </a:r>
            <a:r>
              <a:rPr kumimoji="1" lang="en-US" altLang="ja-JP" sz="2800" dirty="0"/>
              <a:t>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b="1" dirty="0">
                <a:highlight>
                  <a:srgbClr val="FFFF00"/>
                </a:highlight>
              </a:rPr>
              <a:t> g(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 F(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</a:t>
            </a:r>
            <a:r>
              <a:rPr kumimoji="1" lang="en-US" altLang="ja-JP" sz="2800" dirty="0"/>
              <a:t>and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g(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Riemannian manifold 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1" y="5466172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6534357" y="5886112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7958508" y="6474099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6429253" y="5270451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0730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BC143-BA6A-6FB0-4B3E-65D2E86F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14312"/>
            <a:ext cx="11296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1DA-9D26-9B98-EB3E-0C6DB39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B5A7-859C-22A1-E600-2D54F66A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7050-3F8B-5D74-939D-0E3F948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5FCA-F67E-6775-243F-9E5A3DC5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52425"/>
            <a:ext cx="11229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0BCC4-1543-2937-4850-CC0770E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BBBCC-D038-2A61-4FC9-3E6027B8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237"/>
            <a:ext cx="11277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5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335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27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90244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66804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534315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49863-B0B0-1F60-FFB1-C85E899AB376}"/>
              </a:ext>
            </a:extLst>
          </p:cNvPr>
          <p:cNvSpPr txBox="1"/>
          <p:nvPr/>
        </p:nvSpPr>
        <p:spPr>
          <a:xfrm>
            <a:off x="7719134" y="206445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Geodesics coincide when passing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</a:rPr>
              <a:t>hrough a simplex vertex but not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midpoints</a:t>
            </a:r>
            <a:endParaRPr kumimoji="1" lang="ja-JP" altLang="en-US" dirty="0"/>
          </a:p>
        </p:txBody>
      </p:sp>
      <p:pic>
        <p:nvPicPr>
          <p:cNvPr id="3" name="Picture 2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0AA42219-15A6-BFCD-2AD0-2F43C697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36" y="1453161"/>
            <a:ext cx="1914866" cy="1914866"/>
          </a:xfrm>
          <a:prstGeom prst="rect">
            <a:avLst/>
          </a:prstGeom>
        </p:spPr>
      </p:pic>
      <p:pic>
        <p:nvPicPr>
          <p:cNvPr id="5" name="Picture 4" descr="A black and pink line&#10;&#10;Description automatically generated">
            <a:extLst>
              <a:ext uri="{FF2B5EF4-FFF2-40B4-BE49-F238E27FC236}">
                <a16:creationId xmlns:a16="http://schemas.microsoft.com/office/drawing/2014/main" id="{10D3EC9C-274D-A940-E26A-22E5E5F1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93" y="1480956"/>
            <a:ext cx="1914865" cy="1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 aka slope transform: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“nice” convex functions =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b="1" dirty="0">
                <a:solidFill>
                  <a:srgbClr val="FF0000"/>
                </a:solidFill>
              </a:rPr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 </a:t>
            </a:r>
            <a:r>
              <a:rPr lang="en-US" altLang="ja-JP" b="1" i="0" dirty="0">
                <a:solidFill>
                  <a:srgbClr val="FF0000"/>
                </a:solidFill>
                <a:effectLst/>
              </a:rPr>
              <a:t>dual </a:t>
            </a:r>
            <a:r>
              <a:rPr kumimoji="1" lang="en-US" altLang="ja-JP" b="1" dirty="0">
                <a:solidFill>
                  <a:srgbClr val="FF0000"/>
                </a:solidFill>
              </a:rPr>
              <a:t>(H,</a:t>
            </a:r>
            <a:r>
              <a:rPr lang="en-US" altLang="ja-JP" b="1" dirty="0">
                <a:solidFill>
                  <a:srgbClr val="FF0000"/>
                </a:solidFill>
              </a:rPr>
              <a:t>F*(</a:t>
            </a:r>
            <a:r>
              <a:rPr lang="el-GR" altLang="ja-JP" b="1" dirty="0">
                <a:solidFill>
                  <a:srgbClr val="FF0000"/>
                </a:solidFill>
              </a:rPr>
              <a:t>η</a:t>
            </a:r>
            <a:r>
              <a:rPr lang="en-US" altLang="ja-JP" b="1" dirty="0">
                <a:solidFill>
                  <a:srgbClr val="FF0000"/>
                </a:solidFill>
              </a:rPr>
              <a:t>)</a:t>
            </a:r>
            <a:r>
              <a:rPr kumimoji="1" lang="en-US" altLang="ja-JP" b="1" dirty="0">
                <a:solidFill>
                  <a:srgbClr val="FF0000"/>
                </a:solidFill>
              </a:rPr>
              <a:t>)   of Legendre type </a:t>
            </a:r>
            <a:endParaRPr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</a:t>
            </a:r>
            <a:r>
              <a:rPr kumimoji="1" lang="en-US" altLang="ja-JP" b="1" dirty="0">
                <a:solidFill>
                  <a:srgbClr val="FF0000"/>
                </a:solidFill>
              </a:rPr>
              <a:t>involution</a:t>
            </a:r>
            <a:r>
              <a:rPr kumimoji="1" lang="en-US" altLang="ja-JP" dirty="0"/>
              <a:t>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</a:rPr>
              <a:t>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8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E4AD-D87F-85E3-B320-3BB10EAE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18255"/>
            <a:ext cx="1175216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Proof: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00FFFF"/>
                </a:highlight>
              </a:rPr>
              <a:t>KLD non-normalized EFs = BD </a:t>
            </a:r>
            <a:r>
              <a:rPr kumimoji="1" lang="en-US" altLang="ja-JP" b="1" dirty="0" err="1">
                <a:solidFill>
                  <a:schemeClr val="accent5"/>
                </a:solidFill>
                <a:highlight>
                  <a:srgbClr val="00FFFF"/>
                </a:highlight>
              </a:rPr>
              <a:t>wrt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00FFFF"/>
                </a:highlight>
              </a:rPr>
              <a:t> Z</a:t>
            </a:r>
            <a:endParaRPr kumimoji="1" lang="ja-JP" altLang="en-US" b="1" dirty="0">
              <a:solidFill>
                <a:schemeClr val="accent5"/>
              </a:solidFill>
              <a:highlight>
                <a:srgbClr val="00FF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B7EE-D0C6-5AEE-287B-37375163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1253331"/>
            <a:ext cx="11972081" cy="54368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{ 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 log (q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(x)/q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i="1" dirty="0">
                <a:solidFill>
                  <a:schemeClr val="accent4"/>
                </a:solidFill>
                <a:latin typeface="Source Sans Pro" panose="020B0503030403020204" pitchFamily="34" charset="0"/>
              </a:rPr>
              <a:t>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r>
              <a:rPr kumimoji="1" lang="en-US" altLang="ja-JP" dirty="0"/>
              <a:t>                                = </a:t>
            </a:r>
            <a:r>
              <a:rPr lang="en-US" altLang="ja-JP" dirty="0">
                <a:solidFill>
                  <a:schemeClr val="accent4"/>
                </a:solidFill>
              </a:rPr>
              <a:t>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2</a:t>
            </a:r>
            <a:r>
              <a:rPr lang="en-US" altLang="ja-JP" dirty="0">
                <a:solidFill>
                  <a:schemeClr val="accent4"/>
                </a:solidFill>
              </a:rPr>
              <a:t>)-Z(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1</a:t>
            </a:r>
            <a:r>
              <a:rPr lang="en-US" altLang="ja-JP" dirty="0">
                <a:solidFill>
                  <a:schemeClr val="accent4"/>
                </a:solidFill>
              </a:rPr>
              <a:t>) </a:t>
            </a:r>
            <a:r>
              <a:rPr lang="en-US" altLang="ja-JP" dirty="0"/>
              <a:t>+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[&lt;(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-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),x&gt;]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Recall  “moment parameter”: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dirty="0"/>
              <a:t>[x]=</a:t>
            </a:r>
            <a:r>
              <a:rPr kumimoji="1" lang="el-GR" altLang="ja-JP" dirty="0"/>
              <a:t> </a:t>
            </a:r>
            <a:r>
              <a:rPr lang="el-GR" altLang="ja-JP" dirty="0"/>
              <a:t>η</a:t>
            </a:r>
            <a:r>
              <a:rPr lang="en-US" altLang="ja-JP" dirty="0"/>
              <a:t>  =</a:t>
            </a:r>
            <a:r>
              <a:rPr lang="en-US" altLang="ja-JP" baseline="-25000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But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Since F(</a:t>
            </a:r>
            <a:r>
              <a:rPr lang="el-GR" altLang="ja-JP" dirty="0"/>
              <a:t>θ</a:t>
            </a:r>
            <a:r>
              <a:rPr kumimoji="1" lang="en-US" altLang="ja-JP" dirty="0"/>
              <a:t>) =log Z(</a:t>
            </a:r>
            <a:r>
              <a:rPr lang="el-GR" altLang="ja-JP" dirty="0"/>
              <a:t>θ</a:t>
            </a:r>
            <a:r>
              <a:rPr kumimoji="1" lang="en-US" altLang="ja-JP" dirty="0"/>
              <a:t>) , we have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kumimoji="1" lang="en-US" altLang="ja-JP" dirty="0"/>
              <a:t>)=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Hence,  </a:t>
            </a:r>
            <a:r>
              <a:rPr lang="en-US" altLang="ja-JP" b="1" dirty="0"/>
              <a:t>E</a:t>
            </a:r>
            <a:r>
              <a:rPr lang="en-US" altLang="ja-JP" b="1" baseline="-25000" dirty="0"/>
              <a:t>q</a:t>
            </a:r>
            <a:r>
              <a:rPr lang="el-GR" altLang="ja-JP" b="1" baseline="-25000" dirty="0"/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[x]</a:t>
            </a:r>
            <a:r>
              <a:rPr lang="en-US" altLang="ja-JP" dirty="0"/>
              <a:t> 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 =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</a:t>
            </a:r>
            <a:r>
              <a:rPr kumimoji="1" lang="el-GR" altLang="ja-JP" dirty="0"/>
              <a:t> 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)=</a:t>
            </a:r>
            <a:r>
              <a:rPr kumimoji="1" lang="el-GR" altLang="ja-JP" b="1" dirty="0"/>
              <a:t>∇</a:t>
            </a:r>
            <a:r>
              <a:rPr lang="en-US" altLang="ja-JP" b="1" dirty="0"/>
              <a:t>Z</a:t>
            </a:r>
            <a:r>
              <a:rPr kumimoji="1" lang="en-US" altLang="ja-JP" b="1" dirty="0"/>
              <a:t>(</a:t>
            </a:r>
            <a:r>
              <a:rPr lang="el-GR" altLang="ja-JP" b="1" dirty="0"/>
              <a:t>θ</a:t>
            </a:r>
            <a:r>
              <a:rPr lang="en-US" altLang="ja-JP" b="1" baseline="-25000" dirty="0"/>
              <a:t>1</a:t>
            </a:r>
            <a:r>
              <a:rPr kumimoji="1" lang="en-US" altLang="ja-JP" b="1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highlight>
                  <a:srgbClr val="FFFF00"/>
                </a:highlight>
              </a:rPr>
              <a:t>[q</a:t>
            </a:r>
            <a:r>
              <a:rPr lang="el-GR" altLang="ja-JP" b="1" i="0" baseline="-2500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highlight>
                  <a:srgbClr val="FFFF00"/>
                </a:highlight>
              </a:rPr>
              <a:t>(x):q</a:t>
            </a:r>
            <a:r>
              <a:rPr lang="el-GR" altLang="ja-JP" b="1" i="0" baseline="-2500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highlight>
                  <a:srgbClr val="FFFF00"/>
                </a:highlight>
              </a:rPr>
              <a:t>(x)] = Z(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highlight>
                  <a:srgbClr val="FFFF00"/>
                </a:highlight>
              </a:rPr>
              <a:t>) - Z(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highlight>
                  <a:srgbClr val="FFFF00"/>
                </a:highlight>
              </a:rPr>
              <a:t>) - &lt;</a:t>
            </a:r>
            <a:r>
              <a:rPr lang="el-GR" altLang="ja-JP" b="1" dirty="0"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highlight>
                  <a:srgbClr val="FFFF00"/>
                </a:highlight>
              </a:rPr>
              <a:t>2 -</a:t>
            </a:r>
            <a:r>
              <a:rPr lang="el-GR" altLang="ja-JP" b="1" dirty="0"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highlight>
                  <a:srgbClr val="FFFF00"/>
                </a:highlight>
              </a:rPr>
              <a:t>1,</a:t>
            </a:r>
            <a:r>
              <a:rPr kumimoji="1" lang="el-GR" altLang="ja-JP" b="1" dirty="0">
                <a:highlight>
                  <a:srgbClr val="FFFF00"/>
                </a:highlight>
              </a:rPr>
              <a:t>∇</a:t>
            </a:r>
            <a:r>
              <a:rPr lang="en-US" altLang="ja-JP" b="1" dirty="0">
                <a:highlight>
                  <a:srgbClr val="FFFF00"/>
                </a:highlight>
              </a:rPr>
              <a:t>Z</a:t>
            </a:r>
            <a:r>
              <a:rPr kumimoji="1" lang="en-US" altLang="ja-JP" b="1" dirty="0">
                <a:highlight>
                  <a:srgbClr val="FFFF00"/>
                </a:highlight>
              </a:rPr>
              <a:t>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highlight>
                  <a:srgbClr val="FFFF00"/>
                </a:highlight>
              </a:rPr>
              <a:t>)&gt; = B</a:t>
            </a:r>
            <a:r>
              <a:rPr kumimoji="1" lang="en-US" altLang="ja-JP" b="1" baseline="-25000" dirty="0">
                <a:highlight>
                  <a:srgbClr val="FFFF00"/>
                </a:highlight>
              </a:rPr>
              <a:t>Z</a:t>
            </a:r>
            <a:r>
              <a:rPr kumimoji="1" lang="en-US" altLang="ja-JP" b="1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highlight>
                  <a:srgbClr val="FFFF00"/>
                </a:highlight>
              </a:rPr>
              <a:t>)</a:t>
            </a:r>
            <a:endParaRPr lang="en-US" altLang="ja-JP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baseline="-25000" dirty="0"/>
          </a:p>
          <a:p>
            <a:pPr marL="0" indent="0">
              <a:buNone/>
            </a:pPr>
            <a:endParaRPr kumimoji="1" lang="ja-JP" alt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B869-1750-E7A6-2827-1B8E77E8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306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935151-0D7E-5F3B-40CA-7E9120358522}"/>
              </a:ext>
            </a:extLst>
          </p:cNvPr>
          <p:cNvSpPr txBox="1"/>
          <p:nvPr/>
        </p:nvSpPr>
        <p:spPr>
          <a:xfrm>
            <a:off x="72948" y="2967335"/>
            <a:ext cx="2587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Area interpretation</a:t>
            </a:r>
          </a:p>
          <a:p>
            <a:r>
              <a:rPr lang="en-US" altLang="ja-JP" dirty="0"/>
              <a:t>derived from integrals</a:t>
            </a:r>
          </a:p>
          <a:p>
            <a:r>
              <a:rPr lang="en-US" altLang="ja-JP" dirty="0"/>
              <a:t>of monotone gradients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623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" y="0"/>
            <a:ext cx="12411919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divergence: </a:t>
            </a:r>
            <a:r>
              <a:rPr lang="en-US" altLang="ja-JP" sz="4000" b="1" dirty="0">
                <a:solidFill>
                  <a:schemeClr val="accent5"/>
                </a:solidFill>
              </a:rPr>
              <a:t>Mixed parameterization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 + 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</a:t>
            </a:r>
          </a:p>
          <a:p>
            <a:pPr marL="0" indent="0">
              <a:buNone/>
            </a:pPr>
            <a:r>
              <a:rPr kumimoji="1" lang="en-US" altLang="ja-JP" dirty="0"/>
              <a:t>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+ 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- 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 ≥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dirty="0"/>
              <a:t> Mixed parameterizations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baseline="-25000" dirty="0"/>
              <a:t> </a:t>
            </a:r>
            <a:r>
              <a:rPr lang="el-GR" altLang="ja-JP" dirty="0"/>
              <a:t> </a:t>
            </a:r>
            <a:r>
              <a:rPr lang="en-US" altLang="ja-JP" dirty="0"/>
              <a:t>and </a:t>
            </a:r>
            <a:r>
              <a:rPr lang="el-GR" altLang="ja-JP" dirty="0"/>
              <a:t>η </a:t>
            </a:r>
            <a:r>
              <a:rPr lang="en-US" altLang="ja-JP" sz="2800" dirty="0"/>
              <a:t>:  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</a:t>
            </a:r>
            <a:r>
              <a:rPr kumimoji="1" lang="en-US" altLang="ja-JP" b="1" dirty="0">
                <a:solidFill>
                  <a:srgbClr val="FF0000"/>
                </a:solidFill>
              </a:rPr>
              <a:t> 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lang="en-US" altLang="ja-JP" dirty="0"/>
              <a:t> 2</a:t>
            </a:r>
            <a:r>
              <a:rPr lang="en-US" altLang="ja-JP" baseline="30000" dirty="0"/>
              <a:t>2</a:t>
            </a:r>
            <a:r>
              <a:rPr lang="en-US" altLang="ja-JP" dirty="0"/>
              <a:t>=4 e</a:t>
            </a:r>
            <a:r>
              <a:rPr kumimoji="1" lang="en-US" altLang="ja-JP" dirty="0"/>
              <a:t>quivalent expressions of Bregman divergences: 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sz="2400" dirty="0"/>
              <a:t>      </a:t>
            </a:r>
            <a:r>
              <a:rPr lang="en-US" altLang="ja-JP" sz="2400" dirty="0">
                <a:solidFill>
                  <a:srgbClr val="FFFF00"/>
                </a:solidFill>
              </a:rPr>
              <a:t>B</a:t>
            </a:r>
            <a:r>
              <a:rPr lang="en-US" altLang="ja-JP" sz="2400" baseline="-25000" dirty="0">
                <a:solidFill>
                  <a:srgbClr val="FFFF00"/>
                </a:solidFill>
              </a:rPr>
              <a:t>F</a:t>
            </a:r>
            <a:r>
              <a:rPr lang="en-US" altLang="ja-JP" sz="2400" dirty="0">
                <a:solidFill>
                  <a:srgbClr val="FFFF00"/>
                </a:solidFill>
              </a:rPr>
              <a:t>(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>
                <a:solidFill>
                  <a:srgbClr val="FFFF00"/>
                </a:solidFill>
              </a:rPr>
              <a:t>: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>
                <a:solidFill>
                  <a:srgbClr val="FFFF00"/>
                </a:solidFill>
              </a:rPr>
              <a:t>) =</a:t>
            </a:r>
            <a:r>
              <a:rPr kumimoji="1" lang="en-US" altLang="ja-JP" sz="2400" dirty="0">
                <a:solidFill>
                  <a:srgbClr val="FFFF00"/>
                </a:solidFill>
              </a:rPr>
              <a:t> Y</a:t>
            </a:r>
            <a:r>
              <a:rPr kumimoji="1" lang="en-US" altLang="ja-JP" sz="2400" baseline="-25000" dirty="0">
                <a:solidFill>
                  <a:srgbClr val="FFFF00"/>
                </a:solidFill>
              </a:rPr>
              <a:t>F, F*</a:t>
            </a:r>
            <a:r>
              <a:rPr lang="en-US" altLang="ja-JP" sz="2400" dirty="0">
                <a:solidFill>
                  <a:srgbClr val="FFFF00"/>
                </a:solidFill>
              </a:rPr>
              <a:t>(</a:t>
            </a:r>
            <a:r>
              <a:rPr lang="el-GR" altLang="ja-JP" sz="2400" i="0" dirty="0">
                <a:solidFill>
                  <a:srgbClr val="FFFF00"/>
                </a:solidFill>
                <a:effectLst/>
              </a:rPr>
              <a:t>θ</a:t>
            </a:r>
            <a:r>
              <a:rPr lang="en-US" altLang="ja-JP" sz="2400" i="0" baseline="-25000" dirty="0">
                <a:solidFill>
                  <a:srgbClr val="FFFF00"/>
                </a:solidFill>
                <a:effectLst/>
              </a:rPr>
              <a:t>1,</a:t>
            </a:r>
            <a:r>
              <a:rPr lang="el-GR" altLang="ja-JP" sz="2400" dirty="0">
                <a:solidFill>
                  <a:srgbClr val="FFFF00"/>
                </a:solidFill>
              </a:rPr>
              <a:t> η</a:t>
            </a:r>
            <a:r>
              <a:rPr lang="en-US" altLang="ja-JP" sz="2400" baseline="-25000" dirty="0">
                <a:solidFill>
                  <a:srgbClr val="FFFF00"/>
                </a:solidFill>
              </a:rPr>
              <a:t>2</a:t>
            </a:r>
            <a:r>
              <a:rPr kumimoji="1" lang="en-US" altLang="ja-JP" sz="2400" dirty="0">
                <a:solidFill>
                  <a:srgbClr val="FFFF00"/>
                </a:solidFill>
              </a:rPr>
              <a:t>) = Y</a:t>
            </a:r>
            <a:r>
              <a:rPr kumimoji="1" lang="en-US" altLang="ja-JP" sz="2400" baseline="-25000" dirty="0">
                <a:solidFill>
                  <a:srgbClr val="FFFF00"/>
                </a:solidFill>
              </a:rPr>
              <a:t>F*, F</a:t>
            </a:r>
            <a:r>
              <a:rPr lang="en-US" altLang="ja-JP" sz="2400" dirty="0">
                <a:solidFill>
                  <a:srgbClr val="FFFF00"/>
                </a:solidFill>
              </a:rPr>
              <a:t>(</a:t>
            </a:r>
            <a:r>
              <a:rPr lang="el-GR" altLang="ja-JP" sz="2400" dirty="0">
                <a:solidFill>
                  <a:srgbClr val="FFFF00"/>
                </a:solidFill>
              </a:rPr>
              <a:t>η</a:t>
            </a:r>
            <a:r>
              <a:rPr lang="en-US" altLang="ja-JP" sz="2400" baseline="-25000" dirty="0">
                <a:solidFill>
                  <a:srgbClr val="FFFF00"/>
                </a:solidFill>
              </a:rPr>
              <a:t>2,</a:t>
            </a:r>
            <a:r>
              <a:rPr lang="el-GR" altLang="ja-JP" sz="2400" i="0" dirty="0">
                <a:solidFill>
                  <a:srgbClr val="FFFF00"/>
                </a:solidFill>
                <a:effectLst/>
              </a:rPr>
              <a:t> θ</a:t>
            </a:r>
            <a:r>
              <a:rPr lang="en-US" altLang="ja-JP" sz="2400" i="0" baseline="-25000" dirty="0">
                <a:solidFill>
                  <a:srgbClr val="FFFF00"/>
                </a:solidFill>
                <a:effectLst/>
              </a:rPr>
              <a:t>1</a:t>
            </a:r>
            <a:r>
              <a:rPr kumimoji="1" lang="en-US" altLang="ja-JP" sz="2400" dirty="0">
                <a:solidFill>
                  <a:srgbClr val="FFFF00"/>
                </a:solidFill>
              </a:rPr>
              <a:t>) = </a:t>
            </a:r>
            <a:r>
              <a:rPr lang="en-US" altLang="ja-JP" sz="2400" dirty="0">
                <a:solidFill>
                  <a:srgbClr val="FFFF00"/>
                </a:solidFill>
              </a:rPr>
              <a:t>B</a:t>
            </a:r>
            <a:r>
              <a:rPr lang="en-US" altLang="ja-JP" sz="2400" baseline="-25000" dirty="0">
                <a:solidFill>
                  <a:srgbClr val="FFFF00"/>
                </a:solidFill>
              </a:rPr>
              <a:t>F*</a:t>
            </a:r>
            <a:r>
              <a:rPr lang="en-US" altLang="ja-JP" sz="2400" dirty="0">
                <a:solidFill>
                  <a:srgbClr val="FFFF00"/>
                </a:solidFill>
              </a:rPr>
              <a:t>(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solidFill>
                  <a:srgbClr val="FFFF00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>
                <a:solidFill>
                  <a:srgbClr val="FFFF00"/>
                </a:solidFill>
              </a:rPr>
              <a:t>:</a:t>
            </a:r>
            <a:r>
              <a:rPr lang="el-GR" altLang="ja-JP" sz="2400" i="0" dirty="0">
                <a:solidFill>
                  <a:srgbClr val="FFFF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aseline="-25000" dirty="0">
                <a:solidFill>
                  <a:srgbClr val="FFFF00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sz="2400" dirty="0">
                <a:solidFill>
                  <a:srgbClr val="FFFF00"/>
                </a:solidFill>
              </a:rPr>
              <a:t>)</a:t>
            </a:r>
            <a:r>
              <a:rPr lang="en-US" altLang="ja-JP" sz="2400" dirty="0"/>
              <a:t> = D</a:t>
            </a:r>
            <a:r>
              <a:rPr lang="en-US" altLang="ja-JP" sz="2400" baseline="-25000" dirty="0"/>
              <a:t>KL</a:t>
            </a:r>
            <a:r>
              <a:rPr lang="en-US" altLang="ja-JP" sz="2400" dirty="0"/>
              <a:t>*(p</a:t>
            </a:r>
            <a:r>
              <a:rPr lang="el-GR" altLang="ja-JP" sz="2400" i="0" baseline="-2500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 : p</a:t>
            </a:r>
            <a:r>
              <a:rPr lang="el-GR" altLang="ja-JP" sz="2400" i="0" baseline="-2500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 </a:t>
            </a: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96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" y="47393"/>
            <a:ext cx="1186211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Symmetrized Bregman </a:t>
            </a:r>
            <a:r>
              <a:rPr lang="en-US" altLang="ja-JP" sz="4000" b="1" dirty="0">
                <a:solidFill>
                  <a:schemeClr val="accent5"/>
                </a:solidFill>
              </a:rPr>
              <a:t>di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vergences are not Bregman    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divergences except for generalized quadratic distances 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0" y="1302622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</a:t>
            </a:r>
            <a:r>
              <a:rPr kumimoji="1" lang="en-US" altLang="ja-JP" i="1" dirty="0"/>
              <a:t>double the dimension</a:t>
            </a:r>
            <a:r>
              <a:rPr kumimoji="1" lang="en-US" altLang="ja-JP" dirty="0"/>
              <a:t>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parameter space       is </a:t>
            </a:r>
            <a:r>
              <a:rPr kumimoji="1" lang="en-US" altLang="ja-JP" b="1" dirty="0">
                <a:solidFill>
                  <a:srgbClr val="FF0000"/>
                </a:solidFill>
              </a:rPr>
              <a:t>not convex </a:t>
            </a:r>
            <a:r>
              <a:rPr kumimoji="1" lang="en-US" altLang="ja-JP" dirty="0"/>
              <a:t>in general! </a:t>
            </a:r>
            <a:r>
              <a:rPr kumimoji="1" lang="en-US" altLang="ja-JP" b="1" dirty="0">
                <a:highlight>
                  <a:srgbClr val="FFFF00"/>
                </a:highlight>
              </a:rPr>
              <a:t>Curved Bregman divergence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8" y="1778795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5" y="2967322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195" y="2692683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9" y="4148973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4" y="4094807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083" y="3431046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85" y="2924921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169" y="2830388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07001"/>
            <a:ext cx="118872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How can we measure other convexity gaps in graphs?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1180451" y="6125995"/>
            <a:ext cx="101193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 err="1">
                <a:solidFill>
                  <a:srgbClr val="FF0000"/>
                </a:solidFill>
              </a:rPr>
              <a:t>Wlog</a:t>
            </a:r>
            <a:r>
              <a:rPr lang="en-US" altLang="ja-JP" sz="2400" b="1" dirty="0">
                <a:solidFill>
                  <a:srgbClr val="FF0000"/>
                </a:solidFill>
              </a:rPr>
              <a:t>, consider 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endParaRPr lang="en-US" altLang="ja-JP" sz="2400" b="1" i="0" baseline="-25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8072357" y="2375996"/>
            <a:ext cx="374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Bregman divergence</a:t>
            </a:r>
          </a:p>
          <a:p>
            <a:pPr algn="ctr"/>
            <a:r>
              <a:rPr lang="en-US" altLang="ja-JP" sz="2400" dirty="0"/>
              <a:t>as a </a:t>
            </a:r>
            <a:r>
              <a:rPr lang="en-US" altLang="ja-JP" sz="24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onvex gap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8754490" y="3390800"/>
            <a:ext cx="1194667" cy="959005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/>
              <a:t>?</a:t>
            </a:r>
            <a:endParaRPr kumimoji="1" lang="ja-JP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6818593" y="4533613"/>
            <a:ext cx="5057796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Generalize BDs by measuring</a:t>
            </a:r>
          </a:p>
          <a:p>
            <a:pPr algn="ctr"/>
            <a:r>
              <a:rPr lang="en-US" altLang="ja-JP" sz="2800" dirty="0"/>
              <a:t>other various convex gaps?</a:t>
            </a:r>
            <a:endParaRPr kumimoji="1" lang="ja-JP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590" y="1314528"/>
            <a:ext cx="7117689" cy="3825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C04A-6B34-D012-EA65-57340F9A5684}"/>
              </a:ext>
            </a:extLst>
          </p:cNvPr>
          <p:cNvSpPr txBox="1"/>
          <p:nvPr/>
        </p:nvSpPr>
        <p:spPr>
          <a:xfrm>
            <a:off x="535574" y="511838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Tangent line </a:t>
            </a:r>
            <a:r>
              <a:rPr kumimoji="1" lang="en-US" altLang="ja-JP" dirty="0"/>
              <a:t>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25BEE-B2D8-7A31-D26A-73821456A85D}"/>
              </a:ext>
            </a:extLst>
          </p:cNvPr>
          <p:cNvSpPr txBox="1"/>
          <p:nvPr/>
        </p:nvSpPr>
        <p:spPr>
          <a:xfrm>
            <a:off x="4687953" y="3142829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Function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F13FF0-85C1-2B45-627A-A0C2E1CBA19D}"/>
              </a:ext>
            </a:extLst>
          </p:cNvPr>
          <p:cNvSpPr/>
          <p:nvPr/>
        </p:nvSpPr>
        <p:spPr>
          <a:xfrm>
            <a:off x="7115572" y="2457710"/>
            <a:ext cx="880947" cy="689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E8DFB-83E0-F16A-3807-1307D941104D}"/>
              </a:ext>
            </a:extLst>
          </p:cNvPr>
          <p:cNvSpPr txBox="1"/>
          <p:nvPr/>
        </p:nvSpPr>
        <p:spPr>
          <a:xfrm>
            <a:off x="1736486" y="898533"/>
            <a:ext cx="7567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 - (F(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)+&lt;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19004-DB70-6EA5-8F0C-F656CE10AAF7}"/>
              </a:ext>
            </a:extLst>
          </p:cNvPr>
          <p:cNvSpPr txBox="1"/>
          <p:nvPr/>
        </p:nvSpPr>
        <p:spPr>
          <a:xfrm>
            <a:off x="3766325" y="4089143"/>
            <a:ext cx="652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1800" b="1" dirty="0">
                <a:solidFill>
                  <a:srgbClr val="FF0000"/>
                </a:solidFill>
              </a:rPr>
              <a:t>onvex gap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661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16574</TotalTime>
  <Words>6763</Words>
  <Application>Microsoft Office PowerPoint</Application>
  <PresentationFormat>Widescreen</PresentationFormat>
  <Paragraphs>778</Paragraphs>
  <Slides>61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-apple-system</vt:lpstr>
      <vt:lpstr>Google Sans</vt:lpstr>
      <vt:lpstr>Helvetica Neue</vt:lpstr>
      <vt:lpstr>Inter</vt:lpstr>
      <vt:lpstr>游ゴシック</vt:lpstr>
      <vt:lpstr>游ゴシック Light</vt:lpstr>
      <vt:lpstr>Amiri</vt:lpstr>
      <vt:lpstr>Arial</vt:lpstr>
      <vt:lpstr>Arial</vt:lpstr>
      <vt:lpstr>Georgia</vt:lpstr>
      <vt:lpstr>Source Sans Pro</vt:lpstr>
      <vt:lpstr>Verdana</vt:lpstr>
      <vt:lpstr>Office Theme</vt:lpstr>
      <vt:lpstr>PowerPoint Presentation</vt:lpstr>
      <vt:lpstr>Bregman divergence  (1960’s)</vt:lpstr>
      <vt:lpstr>Bregman divergence: Taylor remainder viewpoint</vt:lpstr>
      <vt:lpstr>Bregman divergences in stats/machine learning</vt:lpstr>
      <vt:lpstr>Multivariate Bregman divergence as families of                                       univariate Bregman divergences</vt:lpstr>
      <vt:lpstr>Convex duality via Legendre-Fenchel transform</vt:lpstr>
      <vt:lpstr> Fenchel-Young divergence: Mixed parameterization</vt:lpstr>
      <vt:lpstr>Symmetrized Bregman divergences are not Bregman     divergences except for generalized quadratic distances   </vt:lpstr>
      <vt:lpstr>How can we measure other convexity gaps in graphs?</vt:lpstr>
      <vt:lpstr>Total Bregman divergences</vt:lpstr>
      <vt:lpstr>Bregman-type divergences measuring convexity gaps</vt:lpstr>
      <vt:lpstr>Duo Bregman divergences:  Generalize BDs with a pair of generators</vt:lpstr>
      <vt:lpstr>KLD between nested exponential families              amount to duo Bregman divergences</vt:lpstr>
      <vt:lpstr>Application of duo Bregman divergences: Clustering distributions with different supports</vt:lpstr>
      <vt:lpstr>Ordinary and duo Fenchel-Young divergences</vt:lpstr>
      <vt:lpstr>PowerPoint Presentation</vt:lpstr>
      <vt:lpstr>PowerPoint Presentation</vt:lpstr>
      <vt:lpstr>Example: Bregman manifold of multivariate normal pdfs</vt:lpstr>
      <vt:lpstr>Bregman manifolds:    contrast functions on product manifolds </vt:lpstr>
      <vt:lpstr>Non-unique reconstruction of dual potential functions/Bregman divergences from a dually flat space</vt:lpstr>
      <vt:lpstr>Fisher-Rao geodesics for d-variate normal pdfs</vt:lpstr>
      <vt:lpstr>Inductive matrix arithmetic-harmonic mean (AHM) </vt:lpstr>
      <vt:lpstr>Geometric interpretation of the AHM matrix mean</vt:lpstr>
      <vt:lpstr>Bregman manifolds and Bregman divergences</vt:lpstr>
      <vt:lpstr>Answer:   Kullback-Leibler divergence between   non-normalized exponential family densities</vt:lpstr>
      <vt:lpstr>Bregman divergences and Jensen divergences Cumulant functions/Partition functions</vt:lpstr>
      <vt:lpstr>KLD/α-Bhattacharyya ⇔ Bregman/Jensen divergences when considering exponential families, F cumulant function</vt:lpstr>
      <vt:lpstr>PowerPoint Presentation</vt:lpstr>
      <vt:lpstr>Monte Carlo Bregman divergences</vt:lpstr>
      <vt:lpstr>An example of Information Geometry in action</vt:lpstr>
      <vt:lpstr>Dual e/m geodesics and Fisher-Rao geodesics on the categorical manifold</vt:lpstr>
      <vt:lpstr>Jensen-Shannon centroid for mixtures</vt:lpstr>
      <vt:lpstr>Jensen-Bregman divergence</vt:lpstr>
      <vt:lpstr>PowerPoint Presentation</vt:lpstr>
      <vt:lpstr>Comparative convexity: (M,N)-convexity</vt:lpstr>
      <vt:lpstr>Comparative convexity wrt quasi-arithmetic means</vt:lpstr>
      <vt:lpstr>Generalizing Bregman divergences with (M,N)-convexity: (M,N)-Bregman divergences</vt:lpstr>
      <vt:lpstr>Generalizing Bregman divergences with quasi-arithmetic mean convexity</vt:lpstr>
      <vt:lpstr>(M,N)-convexity for convex-preserving deformations</vt:lpstr>
      <vt:lpstr>PowerPoint Presentation</vt:lpstr>
      <vt:lpstr>PowerPoint Presentation</vt:lpstr>
      <vt:lpstr>Thank you!</vt:lpstr>
      <vt:lpstr>Information geometry in action!  (2/2)</vt:lpstr>
      <vt:lpstr>PowerPoint Presentation</vt:lpstr>
      <vt:lpstr>Chernoff-Bregman divergence</vt:lpstr>
      <vt:lpstr>Categorical distributions: Both an exponential and a mixture family!</vt:lpstr>
      <vt:lpstr>Revisiting Chernoff information/Point</vt:lpstr>
      <vt:lpstr>Geometric mixture arc is a                1D likelihood ratio exponential family </vt:lpstr>
      <vt:lpstr>LREFs: EF cumulant function is always analytic</vt:lpstr>
      <vt:lpstr>Geometric interpretation for densities on L1(μ)</vt:lpstr>
      <vt:lpstr>PowerPoint Presentation</vt:lpstr>
      <vt:lpstr>Summary</vt:lpstr>
      <vt:lpstr>Bregman manifolds have Hessian metrics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Proof: KLD non-normalized EFs = BD wrt Z</vt:lpstr>
      <vt:lpstr>Visual interpretation of Fenchel-Young divergences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95</cp:revision>
  <cp:lastPrinted>2024-06-05T05:54:08Z</cp:lastPrinted>
  <dcterms:created xsi:type="dcterms:W3CDTF">2024-06-03T06:16:47Z</dcterms:created>
  <dcterms:modified xsi:type="dcterms:W3CDTF">2024-07-04T13:50:51Z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